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05" r:id="rId3"/>
  </p:sldMasterIdLst>
  <p:notesMasterIdLst>
    <p:notesMasterId r:id="rId37"/>
  </p:notesMasterIdLst>
  <p:sldIdLst>
    <p:sldId id="256" r:id="rId4"/>
    <p:sldId id="2147471914" r:id="rId5"/>
    <p:sldId id="259" r:id="rId6"/>
    <p:sldId id="283" r:id="rId7"/>
    <p:sldId id="261" r:id="rId8"/>
    <p:sldId id="260" r:id="rId9"/>
    <p:sldId id="2147471915" r:id="rId10"/>
    <p:sldId id="2147471916" r:id="rId11"/>
    <p:sldId id="2147471917" r:id="rId12"/>
    <p:sldId id="2147471918" r:id="rId13"/>
    <p:sldId id="2146845535" r:id="rId14"/>
    <p:sldId id="2146845506" r:id="rId15"/>
    <p:sldId id="2147471893" r:id="rId16"/>
    <p:sldId id="2147471894" r:id="rId17"/>
    <p:sldId id="2147471895" r:id="rId18"/>
    <p:sldId id="2147471896" r:id="rId19"/>
    <p:sldId id="2147471897" r:id="rId20"/>
    <p:sldId id="2147471898" r:id="rId21"/>
    <p:sldId id="2147471899" r:id="rId22"/>
    <p:sldId id="2147471900" r:id="rId23"/>
    <p:sldId id="2147471901" r:id="rId24"/>
    <p:sldId id="2147471902" r:id="rId25"/>
    <p:sldId id="2147471903" r:id="rId26"/>
    <p:sldId id="2147471904" r:id="rId27"/>
    <p:sldId id="2147471905" r:id="rId28"/>
    <p:sldId id="2147471906" r:id="rId29"/>
    <p:sldId id="2147471909" r:id="rId30"/>
    <p:sldId id="2147471907" r:id="rId31"/>
    <p:sldId id="2147471908" r:id="rId32"/>
    <p:sldId id="2147471910" r:id="rId33"/>
    <p:sldId id="2147471912" r:id="rId34"/>
    <p:sldId id="2147471911" r:id="rId35"/>
    <p:sldId id="2147471919" r:id="rId3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2F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4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microsoft.com/office/2016/11/relationships/changesInfo" Target="changesInfos/changesInfo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k Burnette" userId="b18543d4-6cac-4848-ae2b-f195d42e3914" providerId="ADAL" clId="{68095A38-27DC-4E5E-A83C-837185956D37}"/>
    <pc:docChg chg="custSel addSld modSld sldOrd">
      <pc:chgData name="Rick Burnette" userId="b18543d4-6cac-4848-ae2b-f195d42e3914" providerId="ADAL" clId="{68095A38-27DC-4E5E-A83C-837185956D37}" dt="2024-04-02T20:34:32.417" v="586" actId="20577"/>
      <pc:docMkLst>
        <pc:docMk/>
      </pc:docMkLst>
      <pc:sldChg chg="modSp mod">
        <pc:chgData name="Rick Burnette" userId="b18543d4-6cac-4848-ae2b-f195d42e3914" providerId="ADAL" clId="{68095A38-27DC-4E5E-A83C-837185956D37}" dt="2024-04-02T20:23:21.202" v="13" actId="1076"/>
        <pc:sldMkLst>
          <pc:docMk/>
          <pc:sldMk cId="2640145759" sldId="261"/>
        </pc:sldMkLst>
        <pc:spChg chg="mod">
          <ac:chgData name="Rick Burnette" userId="b18543d4-6cac-4848-ae2b-f195d42e3914" providerId="ADAL" clId="{68095A38-27DC-4E5E-A83C-837185956D37}" dt="2024-04-02T20:23:21.202" v="13" actId="1076"/>
          <ac:spMkLst>
            <pc:docMk/>
            <pc:sldMk cId="2640145759" sldId="261"/>
            <ac:spMk id="3" creationId="{CC506B68-6EDB-A627-6BF6-9E50A03C7C94}"/>
          </ac:spMkLst>
        </pc:spChg>
        <pc:spChg chg="mod">
          <ac:chgData name="Rick Burnette" userId="b18543d4-6cac-4848-ae2b-f195d42e3914" providerId="ADAL" clId="{68095A38-27DC-4E5E-A83C-837185956D37}" dt="2024-04-02T20:22:43.407" v="0" actId="20577"/>
          <ac:spMkLst>
            <pc:docMk/>
            <pc:sldMk cId="2640145759" sldId="261"/>
            <ac:spMk id="50" creationId="{253F7042-1199-E153-B540-C4058398ED70}"/>
          </ac:spMkLst>
        </pc:spChg>
      </pc:sldChg>
      <pc:sldChg chg="modSp mod">
        <pc:chgData name="Rick Burnette" userId="b18543d4-6cac-4848-ae2b-f195d42e3914" providerId="ADAL" clId="{68095A38-27DC-4E5E-A83C-837185956D37}" dt="2024-04-02T20:30:43.971" v="397" actId="20577"/>
        <pc:sldMkLst>
          <pc:docMk/>
          <pc:sldMk cId="1575721230" sldId="2146845506"/>
        </pc:sldMkLst>
        <pc:spChg chg="mod">
          <ac:chgData name="Rick Burnette" userId="b18543d4-6cac-4848-ae2b-f195d42e3914" providerId="ADAL" clId="{68095A38-27DC-4E5E-A83C-837185956D37}" dt="2024-04-02T20:30:43.971" v="397" actId="20577"/>
          <ac:spMkLst>
            <pc:docMk/>
            <pc:sldMk cId="1575721230" sldId="2146845506"/>
            <ac:spMk id="3" creationId="{E19E31A6-EA51-5485-0674-CB4459488E74}"/>
          </ac:spMkLst>
        </pc:spChg>
      </pc:sldChg>
      <pc:sldChg chg="mod modShow">
        <pc:chgData name="Rick Burnette" userId="b18543d4-6cac-4848-ae2b-f195d42e3914" providerId="ADAL" clId="{68095A38-27DC-4E5E-A83C-837185956D37}" dt="2024-04-02T20:28:48.113" v="325" actId="729"/>
        <pc:sldMkLst>
          <pc:docMk/>
          <pc:sldMk cId="436088891" sldId="2147471902"/>
        </pc:sldMkLst>
      </pc:sldChg>
      <pc:sldChg chg="mod modShow">
        <pc:chgData name="Rick Burnette" userId="b18543d4-6cac-4848-ae2b-f195d42e3914" providerId="ADAL" clId="{68095A38-27DC-4E5E-A83C-837185956D37}" dt="2024-04-02T20:28:48.113" v="325" actId="729"/>
        <pc:sldMkLst>
          <pc:docMk/>
          <pc:sldMk cId="2656676433" sldId="2147471903"/>
        </pc:sldMkLst>
      </pc:sldChg>
      <pc:sldChg chg="mod modShow">
        <pc:chgData name="Rick Burnette" userId="b18543d4-6cac-4848-ae2b-f195d42e3914" providerId="ADAL" clId="{68095A38-27DC-4E5E-A83C-837185956D37}" dt="2024-04-02T20:28:48.113" v="325" actId="729"/>
        <pc:sldMkLst>
          <pc:docMk/>
          <pc:sldMk cId="2497980588" sldId="2147471904"/>
        </pc:sldMkLst>
      </pc:sldChg>
      <pc:sldChg chg="mod modShow">
        <pc:chgData name="Rick Burnette" userId="b18543d4-6cac-4848-ae2b-f195d42e3914" providerId="ADAL" clId="{68095A38-27DC-4E5E-A83C-837185956D37}" dt="2024-04-02T20:28:48.113" v="325" actId="729"/>
        <pc:sldMkLst>
          <pc:docMk/>
          <pc:sldMk cId="4286894506" sldId="2147471905"/>
        </pc:sldMkLst>
      </pc:sldChg>
      <pc:sldChg chg="mod modShow">
        <pc:chgData name="Rick Burnette" userId="b18543d4-6cac-4848-ae2b-f195d42e3914" providerId="ADAL" clId="{68095A38-27DC-4E5E-A83C-837185956D37}" dt="2024-04-02T20:28:48.113" v="325" actId="729"/>
        <pc:sldMkLst>
          <pc:docMk/>
          <pc:sldMk cId="4260072353" sldId="2147471906"/>
        </pc:sldMkLst>
      </pc:sldChg>
      <pc:sldChg chg="mod modShow">
        <pc:chgData name="Rick Burnette" userId="b18543d4-6cac-4848-ae2b-f195d42e3914" providerId="ADAL" clId="{68095A38-27DC-4E5E-A83C-837185956D37}" dt="2024-04-02T20:28:48.113" v="325" actId="729"/>
        <pc:sldMkLst>
          <pc:docMk/>
          <pc:sldMk cId="2420386645" sldId="2147471907"/>
        </pc:sldMkLst>
      </pc:sldChg>
      <pc:sldChg chg="mod modShow">
        <pc:chgData name="Rick Burnette" userId="b18543d4-6cac-4848-ae2b-f195d42e3914" providerId="ADAL" clId="{68095A38-27DC-4E5E-A83C-837185956D37}" dt="2024-04-02T20:28:48.113" v="325" actId="729"/>
        <pc:sldMkLst>
          <pc:docMk/>
          <pc:sldMk cId="1605296089" sldId="2147471908"/>
        </pc:sldMkLst>
      </pc:sldChg>
      <pc:sldChg chg="mod modShow">
        <pc:chgData name="Rick Burnette" userId="b18543d4-6cac-4848-ae2b-f195d42e3914" providerId="ADAL" clId="{68095A38-27DC-4E5E-A83C-837185956D37}" dt="2024-04-02T20:28:48.113" v="325" actId="729"/>
        <pc:sldMkLst>
          <pc:docMk/>
          <pc:sldMk cId="3616864983" sldId="2147471909"/>
        </pc:sldMkLst>
      </pc:sldChg>
      <pc:sldChg chg="mod modShow">
        <pc:chgData name="Rick Burnette" userId="b18543d4-6cac-4848-ae2b-f195d42e3914" providerId="ADAL" clId="{68095A38-27DC-4E5E-A83C-837185956D37}" dt="2024-04-02T20:28:48.113" v="325" actId="729"/>
        <pc:sldMkLst>
          <pc:docMk/>
          <pc:sldMk cId="79189682" sldId="2147471910"/>
        </pc:sldMkLst>
      </pc:sldChg>
      <pc:sldChg chg="mod modShow">
        <pc:chgData name="Rick Burnette" userId="b18543d4-6cac-4848-ae2b-f195d42e3914" providerId="ADAL" clId="{68095A38-27DC-4E5E-A83C-837185956D37}" dt="2024-04-02T20:28:48.113" v="325" actId="729"/>
        <pc:sldMkLst>
          <pc:docMk/>
          <pc:sldMk cId="1429206458" sldId="2147471911"/>
        </pc:sldMkLst>
      </pc:sldChg>
      <pc:sldChg chg="mod modShow">
        <pc:chgData name="Rick Burnette" userId="b18543d4-6cac-4848-ae2b-f195d42e3914" providerId="ADAL" clId="{68095A38-27DC-4E5E-A83C-837185956D37}" dt="2024-04-02T20:28:48.113" v="325" actId="729"/>
        <pc:sldMkLst>
          <pc:docMk/>
          <pc:sldMk cId="3614699025" sldId="2147471912"/>
        </pc:sldMkLst>
      </pc:sldChg>
      <pc:sldChg chg="modSp mod">
        <pc:chgData name="Rick Burnette" userId="b18543d4-6cac-4848-ae2b-f195d42e3914" providerId="ADAL" clId="{68095A38-27DC-4E5E-A83C-837185956D37}" dt="2024-04-02T20:32:42.551" v="450" actId="14100"/>
        <pc:sldMkLst>
          <pc:docMk/>
          <pc:sldMk cId="2916380570" sldId="2147471915"/>
        </pc:sldMkLst>
        <pc:spChg chg="mod">
          <ac:chgData name="Rick Burnette" userId="b18543d4-6cac-4848-ae2b-f195d42e3914" providerId="ADAL" clId="{68095A38-27DC-4E5E-A83C-837185956D37}" dt="2024-04-02T20:32:42.551" v="450" actId="14100"/>
          <ac:spMkLst>
            <pc:docMk/>
            <pc:sldMk cId="2916380570" sldId="2147471915"/>
            <ac:spMk id="3" creationId="{F0398909-58B6-A64A-2ADE-70EDC9D3FD20}"/>
          </ac:spMkLst>
        </pc:spChg>
      </pc:sldChg>
      <pc:sldChg chg="modSp mod">
        <pc:chgData name="Rick Burnette" userId="b18543d4-6cac-4848-ae2b-f195d42e3914" providerId="ADAL" clId="{68095A38-27DC-4E5E-A83C-837185956D37}" dt="2024-04-02T20:25:30.504" v="68" actId="20577"/>
        <pc:sldMkLst>
          <pc:docMk/>
          <pc:sldMk cId="3442472497" sldId="2147471917"/>
        </pc:sldMkLst>
        <pc:spChg chg="mod">
          <ac:chgData name="Rick Burnette" userId="b18543d4-6cac-4848-ae2b-f195d42e3914" providerId="ADAL" clId="{68095A38-27DC-4E5E-A83C-837185956D37}" dt="2024-04-02T20:25:30.504" v="68" actId="20577"/>
          <ac:spMkLst>
            <pc:docMk/>
            <pc:sldMk cId="3442472497" sldId="2147471917"/>
            <ac:spMk id="3" creationId="{B6E3593F-9771-E50C-03AB-673D0FFF00D5}"/>
          </ac:spMkLst>
        </pc:spChg>
      </pc:sldChg>
      <pc:sldChg chg="modSp mod">
        <pc:chgData name="Rick Burnette" userId="b18543d4-6cac-4848-ae2b-f195d42e3914" providerId="ADAL" clId="{68095A38-27DC-4E5E-A83C-837185956D37}" dt="2024-04-02T20:25:54.292" v="70" actId="20577"/>
        <pc:sldMkLst>
          <pc:docMk/>
          <pc:sldMk cId="2966317634" sldId="2147471918"/>
        </pc:sldMkLst>
        <pc:spChg chg="mod">
          <ac:chgData name="Rick Burnette" userId="b18543d4-6cac-4848-ae2b-f195d42e3914" providerId="ADAL" clId="{68095A38-27DC-4E5E-A83C-837185956D37}" dt="2024-04-02T20:25:54.292" v="70" actId="20577"/>
          <ac:spMkLst>
            <pc:docMk/>
            <pc:sldMk cId="2966317634" sldId="2147471918"/>
            <ac:spMk id="3" creationId="{73F7DC56-86F2-B723-8970-F74133C74EE3}"/>
          </ac:spMkLst>
        </pc:spChg>
      </pc:sldChg>
      <pc:sldChg chg="modSp add mod ord">
        <pc:chgData name="Rick Burnette" userId="b18543d4-6cac-4848-ae2b-f195d42e3914" providerId="ADAL" clId="{68095A38-27DC-4E5E-A83C-837185956D37}" dt="2024-04-02T20:34:32.417" v="586" actId="20577"/>
        <pc:sldMkLst>
          <pc:docMk/>
          <pc:sldMk cId="3432985102" sldId="2147471919"/>
        </pc:sldMkLst>
        <pc:spChg chg="mod">
          <ac:chgData name="Rick Burnette" userId="b18543d4-6cac-4848-ae2b-f195d42e3914" providerId="ADAL" clId="{68095A38-27DC-4E5E-A83C-837185956D37}" dt="2024-04-02T20:34:32.417" v="586" actId="20577"/>
          <ac:spMkLst>
            <pc:docMk/>
            <pc:sldMk cId="3432985102" sldId="2147471919"/>
            <ac:spMk id="3" creationId="{95FBFD01-4282-6118-5CDD-C6830B67F296}"/>
          </ac:spMkLst>
        </pc:spChg>
        <pc:spChg chg="mod">
          <ac:chgData name="Rick Burnette" userId="b18543d4-6cac-4848-ae2b-f195d42e3914" providerId="ADAL" clId="{68095A38-27DC-4E5E-A83C-837185956D37}" dt="2024-04-02T20:33:51.606" v="519" actId="20577"/>
          <ac:spMkLst>
            <pc:docMk/>
            <pc:sldMk cId="3432985102" sldId="2147471919"/>
            <ac:spMk id="4" creationId="{45F15105-BADF-2D9E-C5B7-08EFDA92D7E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49FBAF-F0AD-4BFC-8C83-B105BE29F39C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BEC2A9-D430-4DDA-94F6-9EF44969DEE0}">
      <dgm:prSet phldrT="[Text]" custT="1"/>
      <dgm:spPr/>
      <dgm:t>
        <a:bodyPr/>
        <a:lstStyle/>
        <a:p>
          <a:r>
            <a:rPr lang="en-US" sz="3200" dirty="0"/>
            <a:t>Phase 1 Indicators</a:t>
          </a:r>
        </a:p>
      </dgm:t>
    </dgm:pt>
    <dgm:pt modelId="{7B9BE6D6-4275-4A1E-9CB1-C2CF50B1E4E2}" type="parTrans" cxnId="{72C27DA3-07C6-495F-852B-32D0836F8540}">
      <dgm:prSet/>
      <dgm:spPr/>
      <dgm:t>
        <a:bodyPr/>
        <a:lstStyle/>
        <a:p>
          <a:endParaRPr lang="en-US"/>
        </a:p>
      </dgm:t>
    </dgm:pt>
    <dgm:pt modelId="{9DB3450A-F774-4D34-9507-A579CF170BDF}" type="sibTrans" cxnId="{72C27DA3-07C6-495F-852B-32D0836F8540}">
      <dgm:prSet/>
      <dgm:spPr/>
      <dgm:t>
        <a:bodyPr/>
        <a:lstStyle/>
        <a:p>
          <a:endParaRPr lang="en-US"/>
        </a:p>
      </dgm:t>
    </dgm:pt>
    <dgm:pt modelId="{6DCEF45E-F3E6-47F4-AEE2-9AC5FB35BA7D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• Competitively funded    federal research support</a:t>
          </a:r>
        </a:p>
        <a:p>
          <a:pPr>
            <a:buFont typeface="Arial" panose="020B0604020202020204" pitchFamily="34" charset="0"/>
            <a:buChar char="•"/>
          </a:pP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• Faculty awards, fellowships, and memberships</a:t>
          </a:r>
        </a:p>
        <a:p>
          <a:pPr>
            <a:buFont typeface="Arial" panose="020B0604020202020204" pitchFamily="34" charset="0"/>
            <a:buChar char="•"/>
          </a:pP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• Citations</a:t>
          </a:r>
        </a:p>
        <a:p>
          <a:pPr>
            <a:buFont typeface="Arial" panose="020B0604020202020204" pitchFamily="34" charset="0"/>
            <a:buChar char="•"/>
          </a:pPr>
          <a:r>
            <a:rPr kumimoji="0" lang="en-US" b="1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• Books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8EBE2E-CDC2-4026-9BB0-A546267C73A1}" type="parTrans" cxnId="{318D89D6-E430-4221-9BEC-C8FD5D89F227}">
      <dgm:prSet/>
      <dgm:spPr/>
      <dgm:t>
        <a:bodyPr/>
        <a:lstStyle/>
        <a:p>
          <a:endParaRPr lang="en-US"/>
        </a:p>
      </dgm:t>
    </dgm:pt>
    <dgm:pt modelId="{45EE4437-F623-4996-8153-08C182448B88}" type="sibTrans" cxnId="{318D89D6-E430-4221-9BEC-C8FD5D89F227}">
      <dgm:prSet/>
      <dgm:spPr/>
      <dgm:t>
        <a:bodyPr/>
        <a:lstStyle/>
        <a:p>
          <a:endParaRPr lang="en-US"/>
        </a:p>
      </dgm:t>
    </dgm:pt>
    <dgm:pt modelId="{6ADFFFB0-E668-41CE-84BA-D266F2553D2D}">
      <dgm:prSet phldrT="[Text]" custT="1"/>
      <dgm:spPr/>
      <dgm:t>
        <a:bodyPr/>
        <a:lstStyle/>
        <a:p>
          <a:r>
            <a:rPr lang="en-US" sz="3200" dirty="0"/>
            <a:t>Phase 2 Indicators</a:t>
          </a:r>
        </a:p>
      </dgm:t>
    </dgm:pt>
    <dgm:pt modelId="{86018E58-722F-4A68-AD8B-005888C3DB5E}" type="parTrans" cxnId="{97E96DC4-42D5-47EC-A8EE-1F3998675DBE}">
      <dgm:prSet/>
      <dgm:spPr/>
      <dgm:t>
        <a:bodyPr/>
        <a:lstStyle/>
        <a:p>
          <a:endParaRPr lang="en-US"/>
        </a:p>
      </dgm:t>
    </dgm:pt>
    <dgm:pt modelId="{54F81F59-E133-42D6-8C18-8478EF3203F9}" type="sibTrans" cxnId="{97E96DC4-42D5-47EC-A8EE-1F3998675DBE}">
      <dgm:prSet/>
      <dgm:spPr/>
      <dgm:t>
        <a:bodyPr/>
        <a:lstStyle/>
        <a:p>
          <a:endParaRPr lang="en-US"/>
        </a:p>
      </dgm:t>
    </dgm:pt>
    <dgm:pt modelId="{86534BFC-13EC-4308-BEE2-C5DE1EEFA9C7}">
      <dgm:prSet phldrT="[Text]"/>
      <dgm:spPr/>
      <dgm:t>
        <a:bodyPr/>
        <a:lstStyle/>
        <a:p>
          <a:r>
            <a:rPr lang="en-US" b="1" dirty="0">
              <a:latin typeface="+mj-lt"/>
            </a:rPr>
            <a:t>• USDA, state, and industrial research funding</a:t>
          </a:r>
        </a:p>
        <a:p>
          <a:r>
            <a:rPr lang="en-US" b="1" dirty="0">
              <a:latin typeface="+mj-lt"/>
            </a:rPr>
            <a:t>• Doctoral education</a:t>
          </a:r>
        </a:p>
        <a:p>
          <a:r>
            <a:rPr lang="en-US" b="1" dirty="0">
              <a:latin typeface="+mj-lt"/>
            </a:rPr>
            <a:t>• Number of postdoctoral appointees</a:t>
          </a:r>
          <a:endParaRPr lang="en-US" dirty="0">
            <a:latin typeface="+mj-lt"/>
          </a:endParaRPr>
        </a:p>
      </dgm:t>
    </dgm:pt>
    <dgm:pt modelId="{82F0330B-82F0-44F4-9BDE-0A2C89AB1693}" type="parTrans" cxnId="{7E09AC21-5F58-4F65-B22F-537EA30F436E}">
      <dgm:prSet/>
      <dgm:spPr/>
      <dgm:t>
        <a:bodyPr/>
        <a:lstStyle/>
        <a:p>
          <a:endParaRPr lang="en-US"/>
        </a:p>
      </dgm:t>
    </dgm:pt>
    <dgm:pt modelId="{D6EF398E-F113-4964-B0F1-3C40F673BDA7}" type="sibTrans" cxnId="{7E09AC21-5F58-4F65-B22F-537EA30F436E}">
      <dgm:prSet/>
      <dgm:spPr/>
      <dgm:t>
        <a:bodyPr/>
        <a:lstStyle/>
        <a:p>
          <a:endParaRPr lang="en-US"/>
        </a:p>
      </dgm:t>
    </dgm:pt>
    <dgm:pt modelId="{9E845E62-8166-4D7D-AF36-C335EA63EA8D}" type="pres">
      <dgm:prSet presAssocID="{4949FBAF-F0AD-4BFC-8C83-B105BE29F39C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D87EA8B0-E91A-4056-B6F2-028D2AC54849}" type="pres">
      <dgm:prSet presAssocID="{E3BEC2A9-D430-4DDA-94F6-9EF44969DEE0}" presName="parentText1" presStyleLbl="node1" presStyleIdx="0" presStyleCnt="2" custScaleX="105265">
        <dgm:presLayoutVars>
          <dgm:chMax/>
          <dgm:chPref val="3"/>
          <dgm:bulletEnabled val="1"/>
        </dgm:presLayoutVars>
      </dgm:prSet>
      <dgm:spPr/>
    </dgm:pt>
    <dgm:pt modelId="{54CCF296-0F9F-491A-A3C9-102CBF34EC44}" type="pres">
      <dgm:prSet presAssocID="{E3BEC2A9-D430-4DDA-94F6-9EF44969DEE0}" presName="childText1" presStyleLbl="solidAlignAcc1" presStyleIdx="0" presStyleCnt="2" custScaleX="109976" custScaleY="105740">
        <dgm:presLayoutVars>
          <dgm:chMax val="0"/>
          <dgm:chPref val="0"/>
          <dgm:bulletEnabled val="1"/>
        </dgm:presLayoutVars>
      </dgm:prSet>
      <dgm:spPr/>
    </dgm:pt>
    <dgm:pt modelId="{704E427D-48CF-4EAB-97A1-83F31A5BF6D2}" type="pres">
      <dgm:prSet presAssocID="{6ADFFFB0-E668-41CE-84BA-D266F2553D2D}" presName="parentText2" presStyleLbl="node1" presStyleIdx="1" presStyleCnt="2">
        <dgm:presLayoutVars>
          <dgm:chMax/>
          <dgm:chPref val="3"/>
          <dgm:bulletEnabled val="1"/>
        </dgm:presLayoutVars>
      </dgm:prSet>
      <dgm:spPr/>
    </dgm:pt>
    <dgm:pt modelId="{946E92DE-A09D-4D9E-86AC-E80029D96E6A}" type="pres">
      <dgm:prSet presAssocID="{6ADFFFB0-E668-41CE-84BA-D266F2553D2D}" presName="childText2" presStyleLbl="solidAlignAcc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B8477704-2129-461F-A198-6A9F29C95BB9}" type="presOf" srcId="{6ADFFFB0-E668-41CE-84BA-D266F2553D2D}" destId="{704E427D-48CF-4EAB-97A1-83F31A5BF6D2}" srcOrd="0" destOrd="0" presId="urn:microsoft.com/office/officeart/2009/3/layout/IncreasingArrowsProcess"/>
    <dgm:cxn modelId="{7E09AC21-5F58-4F65-B22F-537EA30F436E}" srcId="{6ADFFFB0-E668-41CE-84BA-D266F2553D2D}" destId="{86534BFC-13EC-4308-BEE2-C5DE1EEFA9C7}" srcOrd="0" destOrd="0" parTransId="{82F0330B-82F0-44F4-9BDE-0A2C89AB1693}" sibTransId="{D6EF398E-F113-4964-B0F1-3C40F673BDA7}"/>
    <dgm:cxn modelId="{F1A1C235-54F4-40B7-BA06-83268FEE4B45}" type="presOf" srcId="{4949FBAF-F0AD-4BFC-8C83-B105BE29F39C}" destId="{9E845E62-8166-4D7D-AF36-C335EA63EA8D}" srcOrd="0" destOrd="0" presId="urn:microsoft.com/office/officeart/2009/3/layout/IncreasingArrowsProcess"/>
    <dgm:cxn modelId="{E4A47D39-7541-4C2E-918A-038481E8C5A7}" type="presOf" srcId="{E3BEC2A9-D430-4DDA-94F6-9EF44969DEE0}" destId="{D87EA8B0-E91A-4056-B6F2-028D2AC54849}" srcOrd="0" destOrd="0" presId="urn:microsoft.com/office/officeart/2009/3/layout/IncreasingArrowsProcess"/>
    <dgm:cxn modelId="{3F358B63-F482-44DB-BF63-B6742DEA0D30}" type="presOf" srcId="{86534BFC-13EC-4308-BEE2-C5DE1EEFA9C7}" destId="{946E92DE-A09D-4D9E-86AC-E80029D96E6A}" srcOrd="0" destOrd="0" presId="urn:microsoft.com/office/officeart/2009/3/layout/IncreasingArrowsProcess"/>
    <dgm:cxn modelId="{72C27DA3-07C6-495F-852B-32D0836F8540}" srcId="{4949FBAF-F0AD-4BFC-8C83-B105BE29F39C}" destId="{E3BEC2A9-D430-4DDA-94F6-9EF44969DEE0}" srcOrd="0" destOrd="0" parTransId="{7B9BE6D6-4275-4A1E-9CB1-C2CF50B1E4E2}" sibTransId="{9DB3450A-F774-4D34-9507-A579CF170BDF}"/>
    <dgm:cxn modelId="{97E96DC4-42D5-47EC-A8EE-1F3998675DBE}" srcId="{4949FBAF-F0AD-4BFC-8C83-B105BE29F39C}" destId="{6ADFFFB0-E668-41CE-84BA-D266F2553D2D}" srcOrd="1" destOrd="0" parTransId="{86018E58-722F-4A68-AD8B-005888C3DB5E}" sibTransId="{54F81F59-E133-42D6-8C18-8478EF3203F9}"/>
    <dgm:cxn modelId="{6C61F9CF-F89C-46DF-8F74-A5889E090592}" type="presOf" srcId="{6DCEF45E-F3E6-47F4-AEE2-9AC5FB35BA7D}" destId="{54CCF296-0F9F-491A-A3C9-102CBF34EC44}" srcOrd="0" destOrd="0" presId="urn:microsoft.com/office/officeart/2009/3/layout/IncreasingArrowsProcess"/>
    <dgm:cxn modelId="{318D89D6-E430-4221-9BEC-C8FD5D89F227}" srcId="{E3BEC2A9-D430-4DDA-94F6-9EF44969DEE0}" destId="{6DCEF45E-F3E6-47F4-AEE2-9AC5FB35BA7D}" srcOrd="0" destOrd="0" parTransId="{938EBE2E-CDC2-4026-9BB0-A546267C73A1}" sibTransId="{45EE4437-F623-4996-8153-08C182448B88}"/>
    <dgm:cxn modelId="{992F3E4C-49C6-4672-8759-90755CC5A5F6}" type="presParOf" srcId="{9E845E62-8166-4D7D-AF36-C335EA63EA8D}" destId="{D87EA8B0-E91A-4056-B6F2-028D2AC54849}" srcOrd="0" destOrd="0" presId="urn:microsoft.com/office/officeart/2009/3/layout/IncreasingArrowsProcess"/>
    <dgm:cxn modelId="{9F5026B3-5DA0-464D-9AD1-E8DCFB0F1C13}" type="presParOf" srcId="{9E845E62-8166-4D7D-AF36-C335EA63EA8D}" destId="{54CCF296-0F9F-491A-A3C9-102CBF34EC44}" srcOrd="1" destOrd="0" presId="urn:microsoft.com/office/officeart/2009/3/layout/IncreasingArrowsProcess"/>
    <dgm:cxn modelId="{D308365C-BC60-4568-B573-BC08CDA10F21}" type="presParOf" srcId="{9E845E62-8166-4D7D-AF36-C335EA63EA8D}" destId="{704E427D-48CF-4EAB-97A1-83F31A5BF6D2}" srcOrd="2" destOrd="0" presId="urn:microsoft.com/office/officeart/2009/3/layout/IncreasingArrowsProcess"/>
    <dgm:cxn modelId="{C047E60C-4552-4813-81BB-2E080CAE74AC}" type="presParOf" srcId="{9E845E62-8166-4D7D-AF36-C335EA63EA8D}" destId="{946E92DE-A09D-4D9E-86AC-E80029D96E6A}" srcOrd="3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7EA8B0-E91A-4056-B6F2-028D2AC54849}">
      <dsp:nvSpPr>
        <dsp:cNvPr id="0" name=""/>
        <dsp:cNvSpPr/>
      </dsp:nvSpPr>
      <dsp:spPr>
        <a:xfrm>
          <a:off x="382668" y="0"/>
          <a:ext cx="11426662" cy="1581050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254000" bIns="250992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Phase 1 Indicators</a:t>
          </a:r>
        </a:p>
      </dsp:txBody>
      <dsp:txXfrm>
        <a:off x="382668" y="395263"/>
        <a:ext cx="11031400" cy="790525"/>
      </dsp:txXfrm>
    </dsp:sp>
    <dsp:sp modelId="{54CCF296-0F9F-491A-A3C9-102CBF34EC44}">
      <dsp:nvSpPr>
        <dsp:cNvPr id="0" name=""/>
        <dsp:cNvSpPr/>
      </dsp:nvSpPr>
      <dsp:spPr>
        <a:xfrm>
          <a:off x="418278" y="1121854"/>
          <a:ext cx="5515378" cy="37315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kumimoji="0" lang="en-US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• Competitively funded    federal research support</a:t>
          </a:r>
        </a:p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kumimoji="0" lang="en-US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• Faculty awards, fellowships, and memberships</a:t>
          </a:r>
        </a:p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kumimoji="0" lang="en-US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• Citations</a:t>
          </a:r>
        </a:p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kumimoji="0" lang="en-US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• Books</a:t>
          </a:r>
          <a:endParaRPr lang="en-US" sz="3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8278" y="1121854"/>
        <a:ext cx="5515378" cy="3731553"/>
      </dsp:txXfrm>
    </dsp:sp>
    <dsp:sp modelId="{704E427D-48CF-4EAB-97A1-83F31A5BF6D2}">
      <dsp:nvSpPr>
        <dsp:cNvPr id="0" name=""/>
        <dsp:cNvSpPr/>
      </dsp:nvSpPr>
      <dsp:spPr>
        <a:xfrm>
          <a:off x="5683504" y="526840"/>
          <a:ext cx="5840065" cy="1581050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254000" bIns="250992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Phase 2 Indicators</a:t>
          </a:r>
        </a:p>
      </dsp:txBody>
      <dsp:txXfrm>
        <a:off x="5683504" y="922103"/>
        <a:ext cx="5444803" cy="790525"/>
      </dsp:txXfrm>
    </dsp:sp>
    <dsp:sp modelId="{946E92DE-A09D-4D9E-86AC-E80029D96E6A}">
      <dsp:nvSpPr>
        <dsp:cNvPr id="0" name=""/>
        <dsp:cNvSpPr/>
      </dsp:nvSpPr>
      <dsp:spPr>
        <a:xfrm>
          <a:off x="5683504" y="1749977"/>
          <a:ext cx="5015074" cy="352898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latin typeface="+mj-lt"/>
            </a:rPr>
            <a:t>• USDA, state, and industrial research funding</a:t>
          </a:r>
        </a:p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latin typeface="+mj-lt"/>
            </a:rPr>
            <a:t>• Doctoral education</a:t>
          </a:r>
        </a:p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>
              <a:latin typeface="+mj-lt"/>
            </a:rPr>
            <a:t>• Number of postdoctoral appointees</a:t>
          </a:r>
          <a:endParaRPr lang="en-US" sz="3100" kern="1200" dirty="0">
            <a:latin typeface="+mj-lt"/>
          </a:endParaRPr>
        </a:p>
      </dsp:txBody>
      <dsp:txXfrm>
        <a:off x="5683504" y="1749977"/>
        <a:ext cx="5015074" cy="35289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5D9FC20-46BB-4600-88D1-A4D655838E00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D687A67-4B2E-4325-994A-429F073BC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1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184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Color Garnet">
    <p:bg>
      <p:bgPr>
        <a:solidFill>
          <a:srgbClr val="982E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4674D-F727-C6F0-DB9C-36CFE379AE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5670176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1B486-F917-FBAB-40F8-C17859810B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5670176" cy="43513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3DB5F59-432B-395B-A51A-5BFDE322772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06034" y="0"/>
            <a:ext cx="4085967" cy="6858000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the icon to add a photo</a:t>
            </a:r>
          </a:p>
        </p:txBody>
      </p:sp>
    </p:spTree>
    <p:extLst>
      <p:ext uri="{BB962C8B-B14F-4D97-AF65-F5344CB8AC3E}">
        <p14:creationId xmlns:p14="http://schemas.microsoft.com/office/powerpoint/2010/main" val="2421431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C3A25-7407-64CA-AC1A-DA6D6C9D81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61A319-F038-113F-2892-060885C11E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638BB-AC36-5ABE-C3B3-6E6E125CA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9121E-9A0C-412A-87BA-283092AB261E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EA3B4-0A15-4FDA-4C69-46BCC44ED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A41FE-47A2-2CA1-FFAB-371BDFCF3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711F-E278-4042-8256-0711B9FF5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027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F5307-D104-01F9-E147-6E6CB4CC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30C71-96C3-7F8D-2DB7-D7E7996F1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E04F8-3095-1B23-8B26-A0C1FE325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9121E-9A0C-412A-87BA-283092AB261E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94E53D-709F-51EE-9B2F-275BEB44E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4FB66-8AEC-F684-73DC-1A8F0F1B4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711F-E278-4042-8256-0711B9FF5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369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0B715-C4CB-B108-67A0-13F817FB0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E008A-AF15-1A9C-E75E-8E005C24E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D8272-DFA4-F9EB-491A-27A381957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9121E-9A0C-412A-87BA-283092AB261E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F52DE-1447-ADCE-B8B8-DECA4F4E0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E66FB-6C66-83D2-5997-DFB3D6DA8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711F-E278-4042-8256-0711B9FF5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454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D84CE-86F2-FA99-D33D-43F22BA65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CDC07-CD27-7996-2AB0-B4FFAC69A7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9C3060-F3D7-D6B0-49B5-A48F7F758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D9B119-812E-EA38-6B50-7D616E99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9121E-9A0C-412A-87BA-283092AB261E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CDC56-96D6-55B6-73F8-CFFFA5E54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E67DCA-B891-BFD2-A262-FD930C55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711F-E278-4042-8256-0711B9FF5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68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5EB02-C4E7-C076-C182-5942B77CE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E141B5-7A95-DB92-9AE5-DF5D3076B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B7ECB4-AABA-9AC1-3C1C-4D1B56B95C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B9EE1A-8845-C370-AA99-3E718948CC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FFCFC3-F79E-EC71-BC9C-946D958D00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383D2A-8D54-3035-6BC1-6B7033038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9121E-9A0C-412A-87BA-283092AB261E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73CC07-AEB2-F25B-94B4-87EDF9EC6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3925D-28F7-9FF0-56A6-B738E8575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711F-E278-4042-8256-0711B9FF5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214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A0FD5-CC67-0BA8-298F-A497776E1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6B46E2-22D2-F3AD-A035-DA630773F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9121E-9A0C-412A-87BA-283092AB261E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49E1F4-4C00-C00D-54E1-1CC4B4251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CB5553-F6C1-FE59-0739-6CBC30908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711F-E278-4042-8256-0711B9FF5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816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DB2D02-6C7C-E8CC-E828-A361A832A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9121E-9A0C-412A-87BA-283092AB261E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53DCC9-BA0C-D5D3-8774-C4FF9755F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484A9-C5BD-37D6-7342-2D68DD0CC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711F-E278-4042-8256-0711B9FF5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458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3A787-6AED-49F6-91E1-D6C77809B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7B191-9109-60F5-908D-5F123DBB6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DCE93-724F-30EE-1349-E56967E296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FB9D5D-9DE2-F63E-92F1-B304E66A1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9121E-9A0C-412A-87BA-283092AB261E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2531AF-80E0-7135-D61B-F40899BCF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422FF3-FEF8-45F7-9592-A844A814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711F-E278-4042-8256-0711B9FF5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04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208EA-A023-F07C-8767-2306F1151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5B418B-075F-66F0-6C07-B5997EA542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0B1DAF-86C5-908F-BCBC-543F006AAA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252A40-E89C-2E65-1544-950757A69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9121E-9A0C-412A-87BA-283092AB261E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82C74E-16C2-9A4E-F8CA-6B579F940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A7128C-90C6-1CF3-C573-479D6F77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711F-E278-4042-8256-0711B9FF5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899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64896"/>
            <a:ext cx="10972800" cy="972205"/>
          </a:xfrm>
        </p:spPr>
        <p:txBody>
          <a:bodyPr/>
          <a:lstStyle>
            <a:lvl1pPr>
              <a:defRPr b="0" i="0"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47309"/>
            <a:ext cx="10972800" cy="3700025"/>
          </a:xfrm>
        </p:spPr>
        <p:txBody>
          <a:bodyPr/>
          <a:lstStyle>
            <a:lvl1pPr>
              <a:defRPr b="0" i="0">
                <a:latin typeface="Arial"/>
                <a:cs typeface="Arial"/>
              </a:defRPr>
            </a:lvl1pPr>
            <a:lvl2pPr>
              <a:defRPr b="0" i="0">
                <a:latin typeface="Arial"/>
                <a:cs typeface="Arial"/>
              </a:defRPr>
            </a:lvl2pPr>
            <a:lvl3pPr>
              <a:defRPr b="0" i="0">
                <a:latin typeface="Arial"/>
                <a:cs typeface="Arial"/>
              </a:defRPr>
            </a:lvl3pPr>
            <a:lvl4pPr>
              <a:defRPr b="0" i="0">
                <a:latin typeface="Arial"/>
                <a:cs typeface="Arial"/>
              </a:defRPr>
            </a:lvl4pPr>
            <a:lvl5pPr>
              <a:defRPr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856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269D2-EC29-858F-E964-219523FB8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F4A899-6B14-3255-B5CC-47DD75BBB4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A325B-F0AD-94EF-03B5-B782A5AED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9121E-9A0C-412A-87BA-283092AB261E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0FBEC-B776-0A75-0B02-06C23DF97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BFDBD-6094-A818-F194-5A85A6C25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711F-E278-4042-8256-0711B9FF5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4200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AB52B0-015E-55BF-C126-AB1370ED94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3BF8F6-E517-3238-A405-E903450A70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D240F-D940-03C3-46B7-F85093034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9121E-9A0C-412A-87BA-283092AB261E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8CD93-CC7E-6EE3-6022-5263F8032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60AF48-4441-44B3-3B7D-28623AB38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2711F-E278-4042-8256-0711B9FF5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94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0004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64896"/>
            <a:ext cx="10972800" cy="972205"/>
          </a:xfrm>
        </p:spPr>
        <p:txBody>
          <a:bodyPr/>
          <a:lstStyle>
            <a:lvl1pPr>
              <a:defRPr b="0" i="0"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47309"/>
            <a:ext cx="10972800" cy="3700025"/>
          </a:xfrm>
        </p:spPr>
        <p:txBody>
          <a:bodyPr/>
          <a:lstStyle>
            <a:lvl1pPr>
              <a:defRPr b="0" i="0">
                <a:latin typeface="Arial"/>
                <a:cs typeface="Arial"/>
              </a:defRPr>
            </a:lvl1pPr>
            <a:lvl2pPr>
              <a:defRPr b="0" i="0">
                <a:latin typeface="Arial"/>
                <a:cs typeface="Arial"/>
              </a:defRPr>
            </a:lvl2pPr>
            <a:lvl3pPr>
              <a:defRPr b="0" i="0">
                <a:latin typeface="Arial"/>
                <a:cs typeface="Arial"/>
              </a:defRPr>
            </a:lvl3pPr>
            <a:lvl4pPr>
              <a:defRPr b="0" i="0">
                <a:latin typeface="Arial"/>
                <a:cs typeface="Arial"/>
              </a:defRPr>
            </a:lvl4pPr>
            <a:lvl5pPr>
              <a:defRPr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196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rgbClr val="D0B884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598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68014"/>
            <a:ext cx="10972800" cy="863983"/>
          </a:xfrm>
        </p:spPr>
        <p:txBody>
          <a:bodyPr/>
          <a:lstStyle>
            <a:lvl1pPr>
              <a:defRPr b="1" i="0"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89651"/>
            <a:ext cx="5384800" cy="3941383"/>
          </a:xfrm>
        </p:spPr>
        <p:txBody>
          <a:bodyPr/>
          <a:lstStyle>
            <a:lvl1pPr>
              <a:defRPr sz="3733" b="0" i="0">
                <a:latin typeface="Arial"/>
                <a:cs typeface="Arial"/>
              </a:defRPr>
            </a:lvl1pPr>
            <a:lvl2pPr>
              <a:defRPr sz="3200" b="0" i="0">
                <a:latin typeface="Arial"/>
                <a:cs typeface="Arial"/>
              </a:defRPr>
            </a:lvl2pPr>
            <a:lvl3pPr>
              <a:defRPr sz="2667" b="0" i="0">
                <a:latin typeface="Arial"/>
                <a:cs typeface="Arial"/>
              </a:defRPr>
            </a:lvl3pPr>
            <a:lvl4pPr>
              <a:defRPr sz="2400" b="0" i="0">
                <a:latin typeface="Arial"/>
                <a:cs typeface="Arial"/>
              </a:defRPr>
            </a:lvl4pPr>
            <a:lvl5pPr>
              <a:defRPr sz="2400" b="0" i="0">
                <a:latin typeface="Arial"/>
                <a:cs typeface="Arial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89651"/>
            <a:ext cx="5384800" cy="3941383"/>
          </a:xfrm>
        </p:spPr>
        <p:txBody>
          <a:bodyPr/>
          <a:lstStyle>
            <a:lvl1pPr>
              <a:defRPr sz="3733" b="0" i="0">
                <a:latin typeface="Arial"/>
                <a:cs typeface="Arial"/>
              </a:defRPr>
            </a:lvl1pPr>
            <a:lvl2pPr>
              <a:defRPr sz="3200" b="0" i="0">
                <a:latin typeface="Arial"/>
                <a:cs typeface="Arial"/>
              </a:defRPr>
            </a:lvl2pPr>
            <a:lvl3pPr>
              <a:defRPr sz="2667" b="0" i="0">
                <a:latin typeface="Arial"/>
                <a:cs typeface="Arial"/>
              </a:defRPr>
            </a:lvl3pPr>
            <a:lvl4pPr>
              <a:defRPr sz="2400" b="0" i="0">
                <a:latin typeface="Arial"/>
                <a:cs typeface="Arial"/>
              </a:defRPr>
            </a:lvl4pPr>
            <a:lvl5pPr>
              <a:defRPr sz="2400" b="0" i="0">
                <a:latin typeface="Arial"/>
                <a:cs typeface="Arial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0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43719"/>
            <a:ext cx="5386917" cy="79977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07167"/>
            <a:ext cx="5386917" cy="3932627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667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133">
                <a:latin typeface="+mj-lt"/>
              </a:defRPr>
            </a:lvl4pPr>
            <a:lvl5pPr>
              <a:defRPr sz="2133">
                <a:latin typeface="+mj-lt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43719"/>
            <a:ext cx="5389033" cy="79977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207167"/>
            <a:ext cx="5389033" cy="3932627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667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133">
                <a:latin typeface="+mj-lt"/>
              </a:defRPr>
            </a:lvl4pPr>
            <a:lvl5pPr>
              <a:defRPr sz="2133">
                <a:latin typeface="+mj-lt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62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r>
              <a:rPr lang="en-US" dirty="0"/>
              <a:t>Subtitle Page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5368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233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1164899"/>
            <a:ext cx="4011084" cy="1268684"/>
          </a:xfrm>
        </p:spPr>
        <p:txBody>
          <a:bodyPr anchor="b"/>
          <a:lstStyle>
            <a:lvl1pPr algn="l">
              <a:defRPr sz="2667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164897"/>
            <a:ext cx="6815667" cy="5421587"/>
          </a:xfrm>
        </p:spPr>
        <p:txBody>
          <a:bodyPr/>
          <a:lstStyle>
            <a:lvl1pPr>
              <a:defRPr sz="4267">
                <a:latin typeface="+mj-lt"/>
              </a:defRPr>
            </a:lvl1pPr>
            <a:lvl2pPr>
              <a:defRPr sz="3733">
                <a:latin typeface="+mj-lt"/>
              </a:defRPr>
            </a:lvl2pPr>
            <a:lvl3pPr>
              <a:defRPr sz="3200">
                <a:latin typeface="+mj-lt"/>
              </a:defRPr>
            </a:lvl3pPr>
            <a:lvl4pPr>
              <a:defRPr sz="2667">
                <a:latin typeface="+mj-lt"/>
              </a:defRPr>
            </a:lvl4pPr>
            <a:lvl5pPr>
              <a:defRPr sz="2667">
                <a:latin typeface="+mj-lt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2433583"/>
            <a:ext cx="4011084" cy="4152900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68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rgbClr val="D0B884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1965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0179" y="5237655"/>
            <a:ext cx="9681195" cy="384067"/>
          </a:xfrm>
        </p:spPr>
        <p:txBody>
          <a:bodyPr anchor="b"/>
          <a:lstStyle>
            <a:lvl1pPr algn="l">
              <a:defRPr sz="2667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0179" y="464208"/>
            <a:ext cx="9681195" cy="4642069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0179" y="5621723"/>
            <a:ext cx="9681195" cy="734628"/>
          </a:xfrm>
        </p:spPr>
        <p:txBody>
          <a:bodyPr/>
          <a:lstStyle>
            <a:lvl1pPr marL="0" indent="0">
              <a:buNone/>
              <a:defRPr sz="1867">
                <a:latin typeface="+mj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35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68014"/>
            <a:ext cx="10972800" cy="863983"/>
          </a:xfrm>
        </p:spPr>
        <p:txBody>
          <a:bodyPr/>
          <a:lstStyle>
            <a:lvl1pPr>
              <a:defRPr b="1" i="0"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89651"/>
            <a:ext cx="5384800" cy="3941383"/>
          </a:xfrm>
        </p:spPr>
        <p:txBody>
          <a:bodyPr/>
          <a:lstStyle>
            <a:lvl1pPr>
              <a:defRPr sz="3733" b="0" i="0">
                <a:latin typeface="Arial"/>
                <a:cs typeface="Arial"/>
              </a:defRPr>
            </a:lvl1pPr>
            <a:lvl2pPr>
              <a:defRPr sz="3200" b="0" i="0">
                <a:latin typeface="Arial"/>
                <a:cs typeface="Arial"/>
              </a:defRPr>
            </a:lvl2pPr>
            <a:lvl3pPr>
              <a:defRPr sz="2667" b="0" i="0">
                <a:latin typeface="Arial"/>
                <a:cs typeface="Arial"/>
              </a:defRPr>
            </a:lvl3pPr>
            <a:lvl4pPr>
              <a:defRPr sz="2400" b="0" i="0">
                <a:latin typeface="Arial"/>
                <a:cs typeface="Arial"/>
              </a:defRPr>
            </a:lvl4pPr>
            <a:lvl5pPr>
              <a:defRPr sz="2400" b="0" i="0">
                <a:latin typeface="Arial"/>
                <a:cs typeface="Arial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89651"/>
            <a:ext cx="5384800" cy="3941383"/>
          </a:xfrm>
        </p:spPr>
        <p:txBody>
          <a:bodyPr/>
          <a:lstStyle>
            <a:lvl1pPr>
              <a:defRPr sz="3733" b="0" i="0">
                <a:latin typeface="Arial"/>
                <a:cs typeface="Arial"/>
              </a:defRPr>
            </a:lvl1pPr>
            <a:lvl2pPr>
              <a:defRPr sz="3200" b="0" i="0">
                <a:latin typeface="Arial"/>
                <a:cs typeface="Arial"/>
              </a:defRPr>
            </a:lvl2pPr>
            <a:lvl3pPr>
              <a:defRPr sz="2667" b="0" i="0">
                <a:latin typeface="Arial"/>
                <a:cs typeface="Arial"/>
              </a:defRPr>
            </a:lvl3pPr>
            <a:lvl4pPr>
              <a:defRPr sz="2400" b="0" i="0">
                <a:latin typeface="Arial"/>
                <a:cs typeface="Arial"/>
              </a:defRPr>
            </a:lvl4pPr>
            <a:lvl5pPr>
              <a:defRPr sz="2400" b="0" i="0">
                <a:latin typeface="Arial"/>
                <a:cs typeface="Arial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22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43719"/>
            <a:ext cx="5386917" cy="79977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07167"/>
            <a:ext cx="5386917" cy="3932627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667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133">
                <a:latin typeface="+mj-lt"/>
              </a:defRPr>
            </a:lvl4pPr>
            <a:lvl5pPr>
              <a:defRPr sz="2133">
                <a:latin typeface="+mj-lt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43719"/>
            <a:ext cx="5389033" cy="79977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207167"/>
            <a:ext cx="5389033" cy="3932627"/>
          </a:xfrm>
        </p:spPr>
        <p:txBody>
          <a:bodyPr/>
          <a:lstStyle>
            <a:lvl1pPr>
              <a:defRPr sz="3200">
                <a:latin typeface="+mj-lt"/>
              </a:defRPr>
            </a:lvl1pPr>
            <a:lvl2pPr>
              <a:defRPr sz="2667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133">
                <a:latin typeface="+mj-lt"/>
              </a:defRPr>
            </a:lvl4pPr>
            <a:lvl5pPr>
              <a:defRPr sz="2133">
                <a:latin typeface="+mj-lt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06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r>
              <a:rPr lang="en-US"/>
              <a:t>Subtitle Page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2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486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1164899"/>
            <a:ext cx="4011084" cy="1268684"/>
          </a:xfrm>
        </p:spPr>
        <p:txBody>
          <a:bodyPr anchor="b"/>
          <a:lstStyle>
            <a:lvl1pPr algn="l">
              <a:defRPr sz="2667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164897"/>
            <a:ext cx="6815667" cy="5421587"/>
          </a:xfrm>
        </p:spPr>
        <p:txBody>
          <a:bodyPr/>
          <a:lstStyle>
            <a:lvl1pPr>
              <a:defRPr sz="4267">
                <a:latin typeface="+mj-lt"/>
              </a:defRPr>
            </a:lvl1pPr>
            <a:lvl2pPr>
              <a:defRPr sz="3733">
                <a:latin typeface="+mj-lt"/>
              </a:defRPr>
            </a:lvl2pPr>
            <a:lvl3pPr>
              <a:defRPr sz="3200">
                <a:latin typeface="+mj-lt"/>
              </a:defRPr>
            </a:lvl3pPr>
            <a:lvl4pPr>
              <a:defRPr sz="2667">
                <a:latin typeface="+mj-lt"/>
              </a:defRPr>
            </a:lvl4pPr>
            <a:lvl5pPr>
              <a:defRPr sz="2667">
                <a:latin typeface="+mj-lt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2433583"/>
            <a:ext cx="4011084" cy="4152900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3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0179" y="5237655"/>
            <a:ext cx="9681195" cy="384067"/>
          </a:xfrm>
        </p:spPr>
        <p:txBody>
          <a:bodyPr anchor="b"/>
          <a:lstStyle>
            <a:lvl1pPr algn="l">
              <a:defRPr sz="2667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0179" y="464208"/>
            <a:ext cx="9681195" cy="4642069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0179" y="5621723"/>
            <a:ext cx="9681195" cy="734628"/>
          </a:xfrm>
        </p:spPr>
        <p:txBody>
          <a:bodyPr/>
          <a:lstStyle>
            <a:lvl1pPr marL="0" indent="0">
              <a:buNone/>
              <a:defRPr sz="1867">
                <a:latin typeface="+mj-lt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BFF53-7C97-8C49-AB42-96FD965FEBF4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88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168011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487441"/>
            <a:ext cx="10972800" cy="3643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BFF53-7C97-8C49-AB42-96FD965FEBF4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68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589C84-0FDC-3572-9C9D-5FBF61518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8AFB4C-2C3F-D733-9F57-887088D0A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4FD22-92DE-2758-D820-82BC483E1D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9121E-9A0C-412A-87BA-283092AB261E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1B2B3-6F52-F4F0-B9A9-2B86BD7C54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2EE6F-15DC-D790-004E-33B7493CA9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2711F-E278-4042-8256-0711B9FF5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153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168011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487441"/>
            <a:ext cx="10972800" cy="3643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BFF53-7C97-8C49-AB42-96FD965FEBF4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A34B5-7C80-464F-9A62-3711C8F85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781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80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VISION 2030 </a:t>
            </a:r>
            <a:br>
              <a:rPr lang="en-US" sz="80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</a:br>
            <a:r>
              <a:rPr lang="en-US" sz="80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+mn-lt"/>
              </a:rPr>
              <a:t>Spring Deans and Chairs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610100"/>
            <a:ext cx="8534400" cy="10287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cs typeface="Arial" panose="020B0604020202020204" pitchFamily="34" charset="0"/>
              </a:rPr>
              <a:t>Maximizing FSU’s Excellence</a:t>
            </a:r>
          </a:p>
        </p:txBody>
      </p:sp>
    </p:spTree>
    <p:extLst>
      <p:ext uri="{BB962C8B-B14F-4D97-AF65-F5344CB8AC3E}">
        <p14:creationId xmlns:p14="http://schemas.microsoft.com/office/powerpoint/2010/main" val="1969975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5B50D-4D2F-6A6D-0A55-66417D630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7DC56-86F2-B723-8970-F74133C74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347309"/>
            <a:ext cx="11379200" cy="4510691"/>
          </a:xfrm>
        </p:spPr>
        <p:txBody>
          <a:bodyPr>
            <a:normAutofit/>
          </a:bodyPr>
          <a:lstStyle/>
          <a:p>
            <a:r>
              <a:rPr lang="en-US" sz="2800" dirty="0"/>
              <a:t>Institutional focus on student success due to performance funding</a:t>
            </a:r>
          </a:p>
          <a:p>
            <a:r>
              <a:rPr lang="en-US" sz="2800" dirty="0"/>
              <a:t>Great success in moving up from 43 to top 25 in </a:t>
            </a:r>
            <a:r>
              <a:rPr lang="en-US" sz="2800" i="1" dirty="0"/>
              <a:t>US News </a:t>
            </a:r>
            <a:r>
              <a:rPr lang="en-US" sz="2800" dirty="0"/>
              <a:t>rankings</a:t>
            </a:r>
          </a:p>
          <a:p>
            <a:r>
              <a:rPr lang="en-US" sz="2800" dirty="0"/>
              <a:t>Pivot with new president and cabinet</a:t>
            </a:r>
          </a:p>
          <a:p>
            <a:pPr lvl="1"/>
            <a:r>
              <a:rPr lang="en-US" sz="2266" dirty="0"/>
              <a:t>Research expenditures up 28% in two years</a:t>
            </a:r>
          </a:p>
          <a:p>
            <a:pPr lvl="1"/>
            <a:r>
              <a:rPr lang="en-US" sz="2266" dirty="0"/>
              <a:t>FSU Health - $125M investment and growth of clinical services and research</a:t>
            </a:r>
          </a:p>
          <a:p>
            <a:pPr lvl="1"/>
            <a:r>
              <a:rPr lang="en-US" sz="2266" dirty="0"/>
              <a:t>College of Nursing - &gt;$100M in grants and #1 college for research expenditures</a:t>
            </a:r>
          </a:p>
          <a:p>
            <a:pPr lvl="1"/>
            <a:r>
              <a:rPr lang="en-US" sz="2266" dirty="0" err="1"/>
              <a:t>InSPIRE</a:t>
            </a:r>
            <a:r>
              <a:rPr lang="en-US" sz="2266" dirty="0"/>
              <a:t> Project - $98.4M for Aerospace and Advanced Manufacturing</a:t>
            </a:r>
          </a:p>
          <a:p>
            <a:pPr lvl="1"/>
            <a:r>
              <a:rPr lang="en-US" sz="2266" dirty="0"/>
              <a:t>Focus on STEM hires with new investments in Quantum Sciences and Data Science</a:t>
            </a:r>
          </a:p>
          <a:p>
            <a:pPr lvl="1"/>
            <a:r>
              <a:rPr lang="en-US" sz="2266" dirty="0"/>
              <a:t>Building our core mission of serving the people of Florida</a:t>
            </a:r>
          </a:p>
          <a:p>
            <a:pPr lvl="1"/>
            <a:endParaRPr lang="en-US" sz="2266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D5D14F-91B4-6AF3-0148-EB7DEF793A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1321134"/>
            <a:ext cx="10972800" cy="659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MOMENTUM</a:t>
            </a:r>
            <a:endParaRPr lang="en-US" sz="3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317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4C5838-E2D7-849B-E549-1A2A6CD98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FSU &amp; AAU Metrics</a:t>
            </a:r>
          </a:p>
        </p:txBody>
      </p:sp>
    </p:spTree>
    <p:extLst>
      <p:ext uri="{BB962C8B-B14F-4D97-AF65-F5344CB8AC3E}">
        <p14:creationId xmlns:p14="http://schemas.microsoft.com/office/powerpoint/2010/main" val="4077047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E31A6-EA51-5485-0674-CB4459488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347309"/>
            <a:ext cx="10972800" cy="4377341"/>
          </a:xfrm>
        </p:spPr>
        <p:txBody>
          <a:bodyPr>
            <a:normAutofit/>
          </a:bodyPr>
          <a:lstStyle/>
          <a:p>
            <a:r>
              <a:rPr lang="en-US" sz="2800" dirty="0"/>
              <a:t>The following charts show FSU’s 2022 performance (in Gold) versus the AAU institutions invited to join in the past ten years –  calculated as per capita/faculty measures (where applicable)</a:t>
            </a:r>
          </a:p>
          <a:p>
            <a:r>
              <a:rPr lang="en-US" sz="2800" dirty="0"/>
              <a:t>Where available, we also include 2023 data for FSU (in garnet)</a:t>
            </a:r>
          </a:p>
          <a:p>
            <a:r>
              <a:rPr lang="en-US" sz="2800" dirty="0"/>
              <a:t>Some measures include quartile views with 1 being the worst (For scaling issues, we don’t include all AAU institutions in each visual)</a:t>
            </a:r>
          </a:p>
          <a:p>
            <a:r>
              <a:rPr lang="en-US" sz="2800" dirty="0"/>
              <a:t>We will continue to generate additional data views so we can represent them at the program/department level where possible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FE452A-6EBA-11E6-E425-5C56C5F66A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1321134"/>
            <a:ext cx="10972800" cy="659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FSU’s Relative Position on AAU Metrics</a:t>
            </a:r>
            <a:endParaRPr lang="en-US" sz="36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721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graph showing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B5C1200D-9671-AD3C-3276-80D6678F315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>
            <a:fillRect/>
          </a:stretch>
        </p:blipFill>
        <p:spPr>
          <a:xfrm>
            <a:off x="807686" y="0"/>
            <a:ext cx="10286113" cy="6858000"/>
          </a:xfrm>
        </p:spPr>
      </p:pic>
    </p:spTree>
    <p:extLst>
      <p:ext uri="{BB962C8B-B14F-4D97-AF65-F5344CB8AC3E}">
        <p14:creationId xmlns:p14="http://schemas.microsoft.com/office/powerpoint/2010/main" val="1947582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5C1200D-9671-AD3C-3276-80D6678F315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807686" y="0"/>
            <a:ext cx="10286113" cy="6858000"/>
          </a:xfrm>
        </p:spPr>
      </p:pic>
    </p:spTree>
    <p:extLst>
      <p:ext uri="{BB962C8B-B14F-4D97-AF65-F5344CB8AC3E}">
        <p14:creationId xmlns:p14="http://schemas.microsoft.com/office/powerpoint/2010/main" val="2804660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5C1200D-9671-AD3C-3276-80D6678F315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807686" y="0"/>
            <a:ext cx="10286113" cy="6858000"/>
          </a:xfrm>
        </p:spPr>
      </p:pic>
    </p:spTree>
    <p:extLst>
      <p:ext uri="{BB962C8B-B14F-4D97-AF65-F5344CB8AC3E}">
        <p14:creationId xmlns:p14="http://schemas.microsoft.com/office/powerpoint/2010/main" val="4031137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5C1200D-9671-AD3C-3276-80D6678F315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807686" y="0"/>
            <a:ext cx="10286113" cy="6858000"/>
          </a:xfrm>
        </p:spPr>
      </p:pic>
    </p:spTree>
    <p:extLst>
      <p:ext uri="{BB962C8B-B14F-4D97-AF65-F5344CB8AC3E}">
        <p14:creationId xmlns:p14="http://schemas.microsoft.com/office/powerpoint/2010/main" val="2286336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5C1200D-9671-AD3C-3276-80D6678F315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807686" y="0"/>
            <a:ext cx="10286113" cy="6858000"/>
          </a:xfrm>
        </p:spPr>
      </p:pic>
    </p:spTree>
    <p:extLst>
      <p:ext uri="{BB962C8B-B14F-4D97-AF65-F5344CB8AC3E}">
        <p14:creationId xmlns:p14="http://schemas.microsoft.com/office/powerpoint/2010/main" val="3970809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5C1200D-9671-AD3C-3276-80D6678F315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807686" y="0"/>
            <a:ext cx="10286113" cy="6858000"/>
          </a:xfrm>
        </p:spPr>
      </p:pic>
    </p:spTree>
    <p:extLst>
      <p:ext uri="{BB962C8B-B14F-4D97-AF65-F5344CB8AC3E}">
        <p14:creationId xmlns:p14="http://schemas.microsoft.com/office/powerpoint/2010/main" val="276233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5C1200D-9671-AD3C-3276-80D6678F315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952943" y="0"/>
            <a:ext cx="10286113" cy="6858000"/>
          </a:xfrm>
        </p:spPr>
      </p:pic>
    </p:spTree>
    <p:extLst>
      <p:ext uri="{BB962C8B-B14F-4D97-AF65-F5344CB8AC3E}">
        <p14:creationId xmlns:p14="http://schemas.microsoft.com/office/powerpoint/2010/main" val="2156553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36F0F-DAFA-8A55-BCC8-CFFFD9388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7D7037F-7E9A-AECB-57B6-0B518C6D2168}"/>
              </a:ext>
            </a:extLst>
          </p:cNvPr>
          <p:cNvSpPr txBox="1">
            <a:spLocks/>
          </p:cNvSpPr>
          <p:nvPr/>
        </p:nvSpPr>
        <p:spPr>
          <a:xfrm>
            <a:off x="1" y="3492439"/>
            <a:ext cx="12191999" cy="2882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5333" b="1" u="sng" dirty="0">
                <a:solidFill>
                  <a:prstClr val="black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PRIMARY OBJECTIVE</a:t>
            </a:r>
          </a:p>
          <a:p>
            <a:pPr algn="ctr" defTabSz="609585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Vision 2030 initiative is designed to make us a better comprehensive research university. Through that process, we will develop a narrative that highlights the distinctive traits that will make us a strong AAU candidate.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A976AD-D71F-9460-7DBF-F4DF59CF1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530" y="1414985"/>
            <a:ext cx="3579236" cy="15659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716B4F-2AD7-D894-CFB5-59D47EFCC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077" y="1165804"/>
            <a:ext cx="1819121" cy="181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06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5C1200D-9671-AD3C-3276-80D6678F315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860036" y="0"/>
            <a:ext cx="10286113" cy="6858000"/>
          </a:xfrm>
        </p:spPr>
      </p:pic>
    </p:spTree>
    <p:extLst>
      <p:ext uri="{BB962C8B-B14F-4D97-AF65-F5344CB8AC3E}">
        <p14:creationId xmlns:p14="http://schemas.microsoft.com/office/powerpoint/2010/main" val="201564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5C1200D-9671-AD3C-3276-80D6678F315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860036" y="0"/>
            <a:ext cx="10286113" cy="6858000"/>
          </a:xfrm>
        </p:spPr>
      </p:pic>
    </p:spTree>
    <p:extLst>
      <p:ext uri="{BB962C8B-B14F-4D97-AF65-F5344CB8AC3E}">
        <p14:creationId xmlns:p14="http://schemas.microsoft.com/office/powerpoint/2010/main" val="2754002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5C1200D-9671-AD3C-3276-80D6678F315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904045" y="0"/>
            <a:ext cx="10286113" cy="6858000"/>
          </a:xfrm>
        </p:spPr>
      </p:pic>
    </p:spTree>
    <p:extLst>
      <p:ext uri="{BB962C8B-B14F-4D97-AF65-F5344CB8AC3E}">
        <p14:creationId xmlns:p14="http://schemas.microsoft.com/office/powerpoint/2010/main" val="436088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5C1200D-9671-AD3C-3276-80D6678F315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860036" y="0"/>
            <a:ext cx="10286113" cy="6858000"/>
          </a:xfrm>
        </p:spPr>
      </p:pic>
    </p:spTree>
    <p:extLst>
      <p:ext uri="{BB962C8B-B14F-4D97-AF65-F5344CB8AC3E}">
        <p14:creationId xmlns:p14="http://schemas.microsoft.com/office/powerpoint/2010/main" val="26566764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5C1200D-9671-AD3C-3276-80D6678F315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899155" y="0"/>
            <a:ext cx="10286113" cy="6858000"/>
          </a:xfrm>
        </p:spPr>
      </p:pic>
    </p:spTree>
    <p:extLst>
      <p:ext uri="{BB962C8B-B14F-4D97-AF65-F5344CB8AC3E}">
        <p14:creationId xmlns:p14="http://schemas.microsoft.com/office/powerpoint/2010/main" val="24979805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5C1200D-9671-AD3C-3276-80D6678F315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860036" y="0"/>
            <a:ext cx="10286113" cy="6858000"/>
          </a:xfrm>
        </p:spPr>
      </p:pic>
    </p:spTree>
    <p:extLst>
      <p:ext uri="{BB962C8B-B14F-4D97-AF65-F5344CB8AC3E}">
        <p14:creationId xmlns:p14="http://schemas.microsoft.com/office/powerpoint/2010/main" val="42868945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5C1200D-9671-AD3C-3276-80D6678F315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860036" y="4890"/>
            <a:ext cx="10286113" cy="6858000"/>
          </a:xfrm>
        </p:spPr>
      </p:pic>
    </p:spTree>
    <p:extLst>
      <p:ext uri="{BB962C8B-B14F-4D97-AF65-F5344CB8AC3E}">
        <p14:creationId xmlns:p14="http://schemas.microsoft.com/office/powerpoint/2010/main" val="42600723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5C1200D-9671-AD3C-3276-80D6678F315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855198" y="52"/>
            <a:ext cx="10286113" cy="6858000"/>
          </a:xfrm>
        </p:spPr>
      </p:pic>
    </p:spTree>
    <p:extLst>
      <p:ext uri="{BB962C8B-B14F-4D97-AF65-F5344CB8AC3E}">
        <p14:creationId xmlns:p14="http://schemas.microsoft.com/office/powerpoint/2010/main" val="36168649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5C1200D-9671-AD3C-3276-80D6678F315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860036" y="4890"/>
            <a:ext cx="10286113" cy="6858000"/>
          </a:xfrm>
        </p:spPr>
      </p:pic>
    </p:spTree>
    <p:extLst>
      <p:ext uri="{BB962C8B-B14F-4D97-AF65-F5344CB8AC3E}">
        <p14:creationId xmlns:p14="http://schemas.microsoft.com/office/powerpoint/2010/main" val="24203866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5C1200D-9671-AD3C-3276-80D6678F315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860036" y="4890"/>
            <a:ext cx="10286113" cy="6858000"/>
          </a:xfrm>
        </p:spPr>
      </p:pic>
    </p:spTree>
    <p:extLst>
      <p:ext uri="{BB962C8B-B14F-4D97-AF65-F5344CB8AC3E}">
        <p14:creationId xmlns:p14="http://schemas.microsoft.com/office/powerpoint/2010/main" val="1605296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18C0E0-321E-3D88-15CB-CE8D59C544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" y="2312"/>
            <a:ext cx="12191999" cy="1096817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653E7B-85D7-6E0F-B129-540528EF1BB7}"/>
              </a:ext>
            </a:extLst>
          </p:cNvPr>
          <p:cNvSpPr txBox="1">
            <a:spLocks/>
          </p:cNvSpPr>
          <p:nvPr/>
        </p:nvSpPr>
        <p:spPr>
          <a:xfrm>
            <a:off x="438835" y="135220"/>
            <a:ext cx="11314331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09585"/>
            <a:r>
              <a:rPr lang="en-US" sz="4800" b="1" dirty="0">
                <a:solidFill>
                  <a:prstClr val="white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WHAT IT MEANS TO BE AAU READY</a:t>
            </a:r>
            <a:endParaRPr lang="en-US" sz="4800" b="1" dirty="0">
              <a:solidFill>
                <a:srgbClr val="EEECE1">
                  <a:lumMod val="10000"/>
                </a:srgbClr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pic>
        <p:nvPicPr>
          <p:cNvPr id="6" name="Picture 6" descr="Florida State University Logo, PNG, Symbol, History, Meaning">
            <a:extLst>
              <a:ext uri="{FF2B5EF4-FFF2-40B4-BE49-F238E27FC236}">
                <a16:creationId xmlns:a16="http://schemas.microsoft.com/office/drawing/2014/main" id="{27C83D34-7703-AE85-9882-947823C5FD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8903" y="3606800"/>
            <a:ext cx="5779912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D113B61-F4F7-D1C1-B078-6F4D38678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9" y="1216648"/>
            <a:ext cx="12175460" cy="563904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AAU is an association of leading comprehensive research universities distinguished by the </a:t>
            </a:r>
            <a:r>
              <a:rPr lang="en-US" b="1" dirty="0">
                <a:latin typeface="+mj-lt"/>
              </a:rPr>
              <a:t>breadth and quality </a:t>
            </a:r>
            <a:r>
              <a:rPr lang="en-US" dirty="0">
                <a:latin typeface="+mj-lt"/>
              </a:rPr>
              <a:t>of their programs of a) academic research and scholarship and b) graduate education. 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The primary purpose of AAU should be to provide a forum for the development and implementation of institutional and national policies promoting </a:t>
            </a:r>
            <a:r>
              <a:rPr lang="en-US" b="1" dirty="0">
                <a:latin typeface="+mj-lt"/>
              </a:rPr>
              <a:t>strong programs of academic research and scholarship and undergraduate, graduate, and professional education</a:t>
            </a:r>
            <a:r>
              <a:rPr lang="en-US" dirty="0">
                <a:latin typeface="+mj-lt"/>
              </a:rPr>
              <a:t>.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Membership is by </a:t>
            </a:r>
            <a:r>
              <a:rPr lang="en-US" b="1" dirty="0">
                <a:latin typeface="+mj-lt"/>
              </a:rPr>
              <a:t>invitation only</a:t>
            </a:r>
            <a:r>
              <a:rPr lang="en-US" dirty="0">
                <a:latin typeface="+mj-lt"/>
              </a:rPr>
              <a:t>.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AAU Indicators are divided into 2 Phases,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>
                <a:latin typeface="+mj-lt"/>
              </a:rPr>
              <a:t>	in a process that is 2 Stages.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Phase I + Phase II = Stage I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Stage II = more qualitative assessment of the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dirty="0">
                <a:latin typeface="+mj-lt"/>
              </a:rPr>
              <a:t>	institution &amp; its trajectory.</a:t>
            </a:r>
          </a:p>
          <a:p>
            <a:endParaRPr lang="en-US" dirty="0">
              <a:latin typeface="Bahnschrift Light Condensed" panose="020B0502040204020203" pitchFamily="34" charset="0"/>
            </a:endParaRPr>
          </a:p>
          <a:p>
            <a:endParaRPr lang="en-US" dirty="0"/>
          </a:p>
        </p:txBody>
      </p:sp>
      <p:pic>
        <p:nvPicPr>
          <p:cNvPr id="9" name="Picture 8" descr="A person in a graduation gown&#10;&#10;Description automatically generated with low confidence">
            <a:extLst>
              <a:ext uri="{FF2B5EF4-FFF2-40B4-BE49-F238E27FC236}">
                <a16:creationId xmlns:a16="http://schemas.microsoft.com/office/drawing/2014/main" id="{283A1BD2-1137-620E-0C6B-2ECA637365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007"/>
          <a:stretch/>
        </p:blipFill>
        <p:spPr>
          <a:xfrm>
            <a:off x="7690993" y="3922750"/>
            <a:ext cx="4399408" cy="281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9510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EEAD12F-FF87-0D1A-9B73-5697B2C9D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" y="0"/>
            <a:ext cx="10283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896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A3CAE21-A97A-8A4D-C759-475811EA1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" y="0"/>
            <a:ext cx="10283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6990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5C1200D-9671-AD3C-3276-80D6678F315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860036" y="4890"/>
            <a:ext cx="10286113" cy="6858000"/>
          </a:xfrm>
        </p:spPr>
      </p:pic>
    </p:spTree>
    <p:extLst>
      <p:ext uri="{BB962C8B-B14F-4D97-AF65-F5344CB8AC3E}">
        <p14:creationId xmlns:p14="http://schemas.microsoft.com/office/powerpoint/2010/main" val="14292064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2DF74-6755-17A8-351D-4EC4FBCFE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BFD01-4282-6118-5CDD-C6830B67F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347309"/>
            <a:ext cx="10972800" cy="4377341"/>
          </a:xfrm>
        </p:spPr>
        <p:txBody>
          <a:bodyPr>
            <a:normAutofit/>
          </a:bodyPr>
          <a:lstStyle/>
          <a:p>
            <a:r>
              <a:rPr lang="en-US" sz="2800" dirty="0"/>
              <a:t>We will continue to track </a:t>
            </a:r>
            <a:r>
              <a:rPr lang="en-US" sz="2800"/>
              <a:t>institutional metrics</a:t>
            </a:r>
            <a:endParaRPr lang="en-US" sz="2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F15105-BADF-2D9E-C5B7-08EFDA92D7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1321134"/>
            <a:ext cx="10972800" cy="659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kern="100" dirty="0"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Where we Need to be on Metrics</a:t>
            </a:r>
            <a:endParaRPr lang="en-US" sz="3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985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54CAA414-4E73-85BD-BE10-42F5ED3C663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" y="1467837"/>
          <a:ext cx="12192000" cy="5278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96CC6401-AD7A-4C76-50F7-17F2A4C7B7B7}"/>
              </a:ext>
            </a:extLst>
          </p:cNvPr>
          <p:cNvSpPr/>
          <p:nvPr/>
        </p:nvSpPr>
        <p:spPr>
          <a:xfrm>
            <a:off x="1" y="1"/>
            <a:ext cx="12192000" cy="1462423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255CE2-D826-0C73-0D33-FBD6E891E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45108"/>
            <a:ext cx="10972800" cy="97220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VISION 2030: AAU Indicators</a:t>
            </a:r>
          </a:p>
        </p:txBody>
      </p:sp>
    </p:spTree>
    <p:extLst>
      <p:ext uri="{BB962C8B-B14F-4D97-AF65-F5344CB8AC3E}">
        <p14:creationId xmlns:p14="http://schemas.microsoft.com/office/powerpoint/2010/main" val="2585766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4EE612-38EE-CEE4-2A1D-67DA735D3B42}"/>
              </a:ext>
            </a:extLst>
          </p:cNvPr>
          <p:cNvSpPr/>
          <p:nvPr/>
        </p:nvSpPr>
        <p:spPr>
          <a:xfrm>
            <a:off x="672006" y="6010185"/>
            <a:ext cx="3036164" cy="630316"/>
          </a:xfrm>
          <a:prstGeom prst="rect">
            <a:avLst/>
          </a:prstGeom>
          <a:solidFill>
            <a:srgbClr val="ECE3D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Times New Roman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2E57F0D-43EA-51AA-7E62-E30A2125CB1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 flipV="1">
            <a:off x="7510513" y="4003207"/>
            <a:ext cx="9144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2C2BCFF-06FF-9E9A-591A-2AD537398BB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 flipV="1">
            <a:off x="7511992" y="4785921"/>
            <a:ext cx="9144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425195C3-2897-AF2D-C944-BE9AA6BA8D9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 flipV="1">
            <a:off x="7513471" y="5559759"/>
            <a:ext cx="9144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F934FB5-508B-7EF4-E4E8-42A3254EBC4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 flipV="1">
            <a:off x="7497195" y="6342477"/>
            <a:ext cx="91440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85CEAA66-B47F-9892-FE6F-53A35147EF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" y="2312"/>
            <a:ext cx="12191999" cy="1096817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>
              <a:solidFill>
                <a:srgbClr val="EEECE1">
                  <a:lumMod val="10000"/>
                </a:srgbClr>
              </a:solidFill>
              <a:latin typeface="Times New Roma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B221EB-8DBB-8D26-F4C3-841AE407ED9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6257" y="171222"/>
            <a:ext cx="1188074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4600" b="1" dirty="0">
                <a:solidFill>
                  <a:prstClr val="white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VISION 2030 OPERATIONAL STRUCTURE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C0364A-32BD-D54D-EE95-5A2381EAF5A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83041" y="1217415"/>
            <a:ext cx="7625919" cy="851828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588C4E-46D0-C743-A0E3-EA5C2718621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93667" y="1181664"/>
            <a:ext cx="762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2400" b="1" dirty="0">
                <a:solidFill>
                  <a:prstClr val="white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Executive Committee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335920-E2DD-13B9-90F5-7F79CA4806C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405850" y="1467869"/>
            <a:ext cx="7377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 McCullough, Provost Clark, VP Patterson, SVP Clark, VP Kistner, VP Vickers, VP Hecht, Burnette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1AE993-6FAF-711A-1601-9A75F2F5C81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731799" y="1521135"/>
            <a:ext cx="2743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13C93E8D-DB57-3CD2-A2D6-2D16A0F1A2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43201" y="2195437"/>
            <a:ext cx="6720396" cy="734193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6BEFC9-0AE5-9C97-24E2-BD0B4DA074B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04024" y="2204076"/>
            <a:ext cx="762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2400" b="1" dirty="0">
                <a:solidFill>
                  <a:prstClr val="white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Steering Committee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3E49E3-8803-0990-8005-4A1E04BB7CA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416207" y="2508035"/>
            <a:ext cx="7377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Burnette + Team Leads + Trustee + Senate + Additional Stakeholders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B9ADE8-D167-371B-7597-90288E09539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742156" y="2561303"/>
            <a:ext cx="27432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BB314C1F-F31A-F30F-4508-F97DCA24C0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00985" y="3675356"/>
            <a:ext cx="3036163" cy="62143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CF3D44-0BDB-5614-1809-1C31DFD52D2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00985" y="4447715"/>
            <a:ext cx="3036163" cy="62143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B41613-B554-09D2-189C-3FC1EA8027D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00985" y="5220072"/>
            <a:ext cx="3036163" cy="62143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D8258B6-909F-1725-7B15-2CB8CD4654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500985" y="6010186"/>
            <a:ext cx="3036163" cy="62143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93E0450-3392-CC76-4889-CF39D2B24A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389404" y="3686454"/>
            <a:ext cx="3036163" cy="62143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C0CF2B-634D-96FF-A9DB-306773C807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398281" y="4452152"/>
            <a:ext cx="3036163" cy="62143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DC097A4-7C19-96F4-E0E2-5B4651A3AE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398281" y="5235608"/>
            <a:ext cx="3036163" cy="62143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DC8708-D5B9-612F-3EB1-ABD169ACBD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398281" y="6019064"/>
            <a:ext cx="3036163" cy="62143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2E66E3-9B3E-1302-32FD-02A70E63B97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7301" y="3685712"/>
            <a:ext cx="3036163" cy="621437"/>
          </a:xfrm>
          <a:prstGeom prst="rect">
            <a:avLst/>
          </a:prstGeom>
          <a:solidFill>
            <a:srgbClr val="CEB888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18AFF4A-850A-9DBB-E8AC-BEF9DB9F16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7301" y="4458071"/>
            <a:ext cx="3036163" cy="621437"/>
          </a:xfrm>
          <a:prstGeom prst="rect">
            <a:avLst/>
          </a:prstGeom>
          <a:solidFill>
            <a:srgbClr val="CEB888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E23CBD2-B4FA-AD97-C937-A56AA3383D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7301" y="5230428"/>
            <a:ext cx="3036163" cy="621437"/>
          </a:xfrm>
          <a:prstGeom prst="rect">
            <a:avLst/>
          </a:prstGeom>
          <a:solidFill>
            <a:srgbClr val="CEB888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CD7A26-0C4E-0C13-A239-43155C712BD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423310" y="3632395"/>
            <a:ext cx="3191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b="1" dirty="0">
                <a:solidFill>
                  <a:prstClr val="black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Research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C946612-7D00-BCD4-D0FC-3A8C81388A1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495800" y="3858787"/>
            <a:ext cx="3059105" cy="523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9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VP Lead: </a:t>
            </a:r>
            <a:r>
              <a:rPr lang="en-US" sz="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Patterson  |  </a:t>
            </a:r>
            <a:r>
              <a:rPr lang="en-US" sz="9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Dean Leads</a:t>
            </a:r>
            <a:r>
              <a:rPr lang="en-US" sz="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De/Huckaba/Littles  </a:t>
            </a:r>
            <a:r>
              <a:rPr lang="en-US" sz="9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 Leads: </a:t>
            </a:r>
            <a:r>
              <a:rPr lang="en-US" sz="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Alvi, B Hodges, E Pritchard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1F571B-893F-E9D1-C822-02D4EE9C4AB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424789" y="4415105"/>
            <a:ext cx="3191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b="1" dirty="0">
                <a:solidFill>
                  <a:prstClr val="black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Awards &amp; Recognition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12DD354-BADA-C763-1A2F-D378D0B118F9}"/>
              </a:ext>
            </a:extLst>
          </p:cNvPr>
          <p:cNvSpPr txBox="1">
            <a:spLocks/>
          </p:cNvSpPr>
          <p:nvPr/>
        </p:nvSpPr>
        <p:spPr>
          <a:xfrm>
            <a:off x="4340447" y="4641500"/>
            <a:ext cx="3332084" cy="3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9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VP Lead: </a:t>
            </a:r>
            <a:r>
              <a:rPr lang="en-US" sz="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Kistner  |  </a:t>
            </a:r>
            <a:r>
              <a:rPr lang="en-US" sz="9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Dean Lead </a:t>
            </a:r>
            <a:r>
              <a:rPr lang="en-US" sz="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Wang</a:t>
            </a:r>
            <a:br>
              <a:rPr lang="en-US" sz="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 Leads: </a:t>
            </a:r>
            <a:r>
              <a:rPr lang="en-US" sz="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Peggy Wright-Cleveland, Sonja Carter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7C6B5FD-9ECE-6AD0-F84C-80B6E652E53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504676" y="3173547"/>
            <a:ext cx="6929768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2133" b="1" dirty="0">
                <a:solidFill>
                  <a:prstClr val="black"/>
                </a:solidFill>
                <a:latin typeface="Arial"/>
                <a:cs typeface="Adobe Devanagari" panose="02040503050201020203" pitchFamily="18" charset="0"/>
              </a:rPr>
              <a:t>OPERATIONAL TEAMS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2D8FE0D-FAB7-6718-D130-734C8CF36E0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7301" y="3175028"/>
            <a:ext cx="303616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21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TEAMS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44EFDF-ADB0-008F-90DA-C8944DB4D8F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435146" y="5180065"/>
            <a:ext cx="3191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b="1" dirty="0">
                <a:solidFill>
                  <a:prstClr val="black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Citations/Books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37B57BF-CC27-8A01-42B1-84F60B1B13CC}"/>
              </a:ext>
            </a:extLst>
          </p:cNvPr>
          <p:cNvSpPr txBox="1">
            <a:spLocks/>
          </p:cNvSpPr>
          <p:nvPr/>
        </p:nvSpPr>
        <p:spPr>
          <a:xfrm>
            <a:off x="4239742" y="5424213"/>
            <a:ext cx="3607329" cy="3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9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VP Lead: </a:t>
            </a:r>
            <a:r>
              <a:rPr lang="en-US" sz="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Kistner </a:t>
            </a:r>
            <a:r>
              <a:rPr lang="en-US" sz="9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Dean Leads</a:t>
            </a:r>
            <a:r>
              <a:rPr lang="en-US" sz="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:Chapin/Etschmaier                </a:t>
            </a:r>
            <a:r>
              <a:rPr lang="en-US" sz="9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 Leads: </a:t>
            </a:r>
            <a:r>
              <a:rPr lang="en-US" sz="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Craig Stanley, Devin Soper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045875D-95C2-0F2D-022B-E91293B770A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436625" y="5971658"/>
            <a:ext cx="3191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b="1" dirty="0">
                <a:solidFill>
                  <a:prstClr val="black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Grad &amp; Professional Programs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E5A1830-C825-EB5A-DC2E-97580BB4CFA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429213" y="6198052"/>
            <a:ext cx="3184868" cy="3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9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VP Lead: </a:t>
            </a:r>
            <a:r>
              <a:rPr lang="en-US" sz="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Provost Clark  |  </a:t>
            </a:r>
            <a:r>
              <a:rPr lang="en-US" sz="9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Dean Leads</a:t>
            </a:r>
            <a:r>
              <a:rPr lang="en-US" sz="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O’Connor/Riley  |  </a:t>
            </a:r>
            <a:r>
              <a:rPr lang="en-US" sz="9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 Leads:</a:t>
            </a:r>
            <a:r>
              <a:rPr lang="en-US" sz="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Riley and Joe O’Shea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F326C32-354C-6775-9A92-D7D1F5C5B79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637104" y="3894299"/>
            <a:ext cx="27432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3772F66-B365-8AF4-0239-900E274161A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647463" y="4677013"/>
            <a:ext cx="27432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43077F6-5F9C-57CB-8281-B4626F0A16D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657819" y="5450851"/>
            <a:ext cx="27432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BB4602E-2036-78A7-315A-CB4F0C33138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4659295" y="6251323"/>
            <a:ext cx="27432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E0B917E-5567-CA03-B543-8494C695EB5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13217" y="3633874"/>
            <a:ext cx="3191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b="1" dirty="0">
                <a:solidFill>
                  <a:prstClr val="black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Increasing Globalization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A736593-F6EF-37AB-A5AC-40D2DF8ABD9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85706" y="3860265"/>
            <a:ext cx="3059105" cy="3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9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VP Lead: </a:t>
            </a:r>
            <a:r>
              <a:rPr lang="en-US" sz="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Provost Clark  |  </a:t>
            </a:r>
            <a:r>
              <a:rPr lang="en-US" sz="9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Dean Lead</a:t>
            </a:r>
            <a:r>
              <a:rPr lang="en-US" sz="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De          </a:t>
            </a:r>
            <a:r>
              <a:rPr lang="en-US" sz="9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 Leads: </a:t>
            </a:r>
            <a:r>
              <a:rPr lang="en-US" sz="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Steve McDowell, Rabieh Razzouk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52E5220-23A6-9B0F-8A0F-14B3BBD6E61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8537359" y="3912055"/>
            <a:ext cx="27432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C11C4B61-2BB5-2D9C-6132-E44ACEF522F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23591" y="4421618"/>
            <a:ext cx="341270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1700" b="1" dirty="0">
                <a:solidFill>
                  <a:prstClr val="black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Fine/Performing Arts &amp; Humanities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AD491AB-32CF-040F-3B45-A0BB815AAC65}"/>
              </a:ext>
            </a:extLst>
          </p:cNvPr>
          <p:cNvSpPr txBox="1">
            <a:spLocks/>
          </p:cNvSpPr>
          <p:nvPr/>
        </p:nvSpPr>
        <p:spPr>
          <a:xfrm>
            <a:off x="8289541" y="4669613"/>
            <a:ext cx="3228508" cy="3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9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VP Lead: </a:t>
            </a:r>
            <a:r>
              <a:rPr lang="en-US" sz="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Vickers  </a:t>
            </a:r>
            <a:r>
              <a:rPr lang="en-US" sz="9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Dean Leads</a:t>
            </a:r>
            <a:r>
              <a:rPr lang="en-US" sz="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Queen/Frazier/ Braddock </a:t>
            </a:r>
            <a:r>
              <a:rPr lang="en-US" sz="9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 Leads: </a:t>
            </a:r>
            <a:r>
              <a:rPr lang="en-US" sz="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Jai Vartikar, Lynn Hogan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B9C51A6-2409-88D4-FDFA-8BFCE2073C7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8547715" y="4694768"/>
            <a:ext cx="27432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8615F48A-79DB-94DB-C007-0A2E33C4F2D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16193" y="5195460"/>
            <a:ext cx="341270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1700" b="1">
                <a:solidFill>
                  <a:prstClr val="black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Research Technologies/</a:t>
            </a:r>
            <a:r>
              <a:rPr lang="en-US" sz="1700" b="1" dirty="0">
                <a:solidFill>
                  <a:prstClr val="black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Computing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7D3FF46-8D1E-429D-1E38-6F227B74151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88665" y="5452331"/>
            <a:ext cx="3059105" cy="3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9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VP Lead: </a:t>
            </a:r>
            <a:r>
              <a:rPr lang="en-US" sz="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Patterson  |  </a:t>
            </a:r>
            <a:r>
              <a:rPr lang="en-US" sz="9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Dean Lead</a:t>
            </a:r>
            <a:r>
              <a:rPr lang="en-US" sz="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Kazmer</a:t>
            </a:r>
            <a:br>
              <a:rPr lang="en-US" sz="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 Leads: </a:t>
            </a:r>
            <a:r>
              <a:rPr lang="en-US" sz="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Fozard, Scott Stagg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7CFBA77-6EF1-E81F-C05A-C82CE35229A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8540311" y="5477485"/>
            <a:ext cx="27432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1103C36D-DD3A-5431-145D-4BF418E186D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217672" y="5969295"/>
            <a:ext cx="341270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1700" b="1" dirty="0">
                <a:solidFill>
                  <a:prstClr val="black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Community Engagement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53F7042-1199-E153-B540-C4058398ED7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90145" y="6226167"/>
            <a:ext cx="3059105" cy="3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9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VP Lead: </a:t>
            </a:r>
            <a:r>
              <a:rPr lang="en-US" sz="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Hecht  |  </a:t>
            </a:r>
            <a:r>
              <a:rPr lang="en-US" sz="9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Dean Leads</a:t>
            </a:r>
            <a:r>
              <a:rPr lang="en-US" sz="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Springer/Hanna</a:t>
            </a:r>
            <a:br>
              <a:rPr lang="en-US" sz="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 Leads: </a:t>
            </a:r>
            <a:r>
              <a:rPr lang="en-US" sz="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Jay Terry, Ursula Weiss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F8BF127-ED4B-3F45-DA63-1C80C969008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8532915" y="6260200"/>
            <a:ext cx="27432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28461152-0D8E-8607-C9AB-2DF3BC14087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64474" y="3626468"/>
            <a:ext cx="3191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b="1" dirty="0">
                <a:solidFill>
                  <a:prstClr val="black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Marketing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EF52556-9D07-92CB-0068-CB03B0C37F19}"/>
              </a:ext>
            </a:extLst>
          </p:cNvPr>
          <p:cNvSpPr txBox="1">
            <a:spLocks/>
          </p:cNvSpPr>
          <p:nvPr/>
        </p:nvSpPr>
        <p:spPr>
          <a:xfrm>
            <a:off x="564474" y="3870619"/>
            <a:ext cx="3273645" cy="3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9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VP Lead: </a:t>
            </a:r>
            <a:r>
              <a:rPr lang="en-US" sz="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Vickers  |  </a:t>
            </a:r>
            <a:r>
              <a:rPr lang="en-US" sz="9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Dean Lead:</a:t>
            </a:r>
            <a:r>
              <a:rPr lang="en-US" sz="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Farr/Fiorito   </a:t>
            </a:r>
            <a:br>
              <a:rPr lang="en-US" sz="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 Leads: </a:t>
            </a:r>
            <a:r>
              <a:rPr lang="en-US" sz="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Barnhill, Susannah Wesley-Ahlschwede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A5F597D-DF5A-18B7-BA26-589FFD6487D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821176" y="3904655"/>
            <a:ext cx="27432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A38E4429-4EB5-BA54-AB52-FE4CAFC37FF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4830" y="4409183"/>
            <a:ext cx="3191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b="1" dirty="0">
                <a:solidFill>
                  <a:prstClr val="black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Financing our Efforts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92714EC-A087-4377-4AB8-42615E0BF87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73952" y="4653335"/>
            <a:ext cx="3028035" cy="3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9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VP Lead: K </a:t>
            </a:r>
            <a:r>
              <a:rPr lang="en-US" sz="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Clark   |  </a:t>
            </a:r>
            <a:r>
              <a:rPr lang="en-US" sz="9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Dean Lead</a:t>
            </a:r>
            <a:r>
              <a:rPr lang="en-US" sz="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Hartline           </a:t>
            </a:r>
            <a:br>
              <a:rPr lang="en-US" sz="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 Leads: </a:t>
            </a:r>
            <a:r>
              <a:rPr lang="en-US" sz="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Michael Williams, Paul Harlacher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1306881-9FFB-A82E-8F46-20559066348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813777" y="4687368"/>
            <a:ext cx="27432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42FC201E-5B7E-FD3E-CAC1-CBA60E234D5A}"/>
              </a:ext>
            </a:extLst>
          </p:cNvPr>
          <p:cNvSpPr txBox="1">
            <a:spLocks/>
          </p:cNvSpPr>
          <p:nvPr/>
        </p:nvSpPr>
        <p:spPr>
          <a:xfrm>
            <a:off x="576309" y="5191899"/>
            <a:ext cx="3191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b="1" dirty="0">
                <a:solidFill>
                  <a:prstClr val="black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Data &amp; Analytics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ADD9B8-2950-EE72-5FF9-CF8E20193DF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75431" y="5436051"/>
            <a:ext cx="3028035" cy="3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9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VP Lead: </a:t>
            </a:r>
            <a:r>
              <a:rPr lang="en-US" sz="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Provost Clark   |  </a:t>
            </a:r>
            <a:r>
              <a:rPr lang="en-US" sz="9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Dean Lead</a:t>
            </a:r>
            <a:r>
              <a:rPr lang="en-US" sz="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Andrew              </a:t>
            </a:r>
            <a:r>
              <a:rPr lang="en-US" sz="9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 Leads: </a:t>
            </a:r>
            <a:r>
              <a:rPr lang="en-US" sz="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James Hunt, Rashad Aziz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D9ACDBC-327C-E781-A648-3AF6776D68B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815256" y="5470084"/>
            <a:ext cx="27432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A23AD0F-5751-FB75-6797-B87F9B1E6DD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7938115" y="3596935"/>
            <a:ext cx="0" cy="27432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A672AB8-3212-A2CB-E12F-6D66885D30EA}"/>
              </a:ext>
            </a:extLst>
          </p:cNvPr>
          <p:cNvSpPr txBox="1"/>
          <p:nvPr/>
        </p:nvSpPr>
        <p:spPr>
          <a:xfrm>
            <a:off x="599223" y="5969295"/>
            <a:ext cx="3191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b="1" dirty="0">
                <a:solidFill>
                  <a:prstClr val="black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Academic Innovation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506B68-6EDB-A627-6BF6-9E50A03C7C94}"/>
              </a:ext>
            </a:extLst>
          </p:cNvPr>
          <p:cNvSpPr txBox="1">
            <a:spLocks/>
          </p:cNvSpPr>
          <p:nvPr/>
        </p:nvSpPr>
        <p:spPr>
          <a:xfrm>
            <a:off x="356567" y="6270288"/>
            <a:ext cx="3607329" cy="3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9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VP Lead: </a:t>
            </a:r>
            <a:r>
              <a:rPr lang="en-US" sz="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Kistner </a:t>
            </a:r>
            <a:r>
              <a:rPr lang="en-US" sz="9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Dean Leads</a:t>
            </a:r>
            <a:r>
              <a:rPr lang="en-US" sz="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Blomberg</a:t>
            </a:r>
          </a:p>
          <a:p>
            <a:pPr algn="ctr" defTabSz="609585"/>
            <a:r>
              <a:rPr lang="en-US" sz="9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 Leads: </a:t>
            </a:r>
            <a:r>
              <a:rPr lang="en-US" sz="9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 Marty, Ken Baldauf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65F940F-69FC-2E9C-9D63-C367D3A252F3}"/>
              </a:ext>
            </a:extLst>
          </p:cNvPr>
          <p:cNvCxnSpPr>
            <a:cxnSpLocks/>
          </p:cNvCxnSpPr>
          <p:nvPr/>
        </p:nvCxnSpPr>
        <p:spPr>
          <a:xfrm>
            <a:off x="909313" y="6276191"/>
            <a:ext cx="264766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onnector: Elbow 70">
            <a:extLst>
              <a:ext uri="{FF2B5EF4-FFF2-40B4-BE49-F238E27FC236}">
                <a16:creationId xmlns:a16="http://schemas.microsoft.com/office/drawing/2014/main" id="{E223D095-00D8-D943-CECA-0B3CD41D6B01}"/>
              </a:ext>
            </a:extLst>
          </p:cNvPr>
          <p:cNvCxnSpPr>
            <a:cxnSpLocks/>
          </p:cNvCxnSpPr>
          <p:nvPr/>
        </p:nvCxnSpPr>
        <p:spPr>
          <a:xfrm>
            <a:off x="3701987" y="6321800"/>
            <a:ext cx="4236128" cy="430211"/>
          </a:xfrm>
          <a:prstGeom prst="bentConnector3">
            <a:avLst>
              <a:gd name="adj1" fmla="val 9427"/>
            </a:avLst>
          </a:prstGeom>
          <a:ln w="158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32C99D4F-15E2-6EB7-972F-79D8FBA21659}"/>
              </a:ext>
            </a:extLst>
          </p:cNvPr>
          <p:cNvCxnSpPr>
            <a:cxnSpLocks/>
          </p:cNvCxnSpPr>
          <p:nvPr/>
        </p:nvCxnSpPr>
        <p:spPr>
          <a:xfrm>
            <a:off x="7938115" y="6354016"/>
            <a:ext cx="0" cy="38773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0145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Florida State University Logo, PNG, Symbol, History, Meaning">
            <a:extLst>
              <a:ext uri="{FF2B5EF4-FFF2-40B4-BE49-F238E27FC236}">
                <a16:creationId xmlns:a16="http://schemas.microsoft.com/office/drawing/2014/main" id="{8A901C37-520F-C640-ECBE-B5F78A25A9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8903" y="3606800"/>
            <a:ext cx="5779912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82CB26-BFFF-B458-221F-0EA066D7EC2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" y="2312"/>
            <a:ext cx="12191999" cy="1096817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>
              <a:solidFill>
                <a:srgbClr val="EEECE1">
                  <a:lumMod val="10000"/>
                </a:srgbClr>
              </a:solidFill>
              <a:latin typeface="Times New Roma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4F62B7-0E4E-AA80-0044-485387053AF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6257" y="171222"/>
            <a:ext cx="971665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4800" b="1" dirty="0">
                <a:solidFill>
                  <a:prstClr val="white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VISION </a:t>
            </a:r>
            <a:r>
              <a:rPr lang="en-US" sz="5333" b="1" dirty="0">
                <a:solidFill>
                  <a:prstClr val="white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2030</a:t>
            </a:r>
            <a:r>
              <a:rPr lang="en-US" sz="4800" b="1" dirty="0">
                <a:solidFill>
                  <a:prstClr val="white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PLAN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325E66-A989-ED0F-05D7-FDD6F98D0AA7}"/>
              </a:ext>
            </a:extLst>
          </p:cNvPr>
          <p:cNvSpPr txBox="1">
            <a:spLocks/>
          </p:cNvSpPr>
          <p:nvPr/>
        </p:nvSpPr>
        <p:spPr>
          <a:xfrm>
            <a:off x="157019" y="1263107"/>
            <a:ext cx="11877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4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plan is a campus-wide priority. Every stakeholder matters. We are adopting the same approach we use to attack performance-based funding and preeminence metrics, US News &amp; World Report Rankings, and FSU’s Strategic Plan: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7BF6D3-4759-1299-C813-57C28FACA86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6256" y="2283933"/>
            <a:ext cx="7065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9600" b="1" dirty="0">
                <a:solidFill>
                  <a:srgbClr val="EEECE1">
                    <a:lumMod val="10000"/>
                  </a:srgbClr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9CCF01-7AAE-B119-A97C-C2E451EB4B4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90608" y="2704494"/>
            <a:ext cx="10776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8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 an approach strategy and operationalize the approach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7808A1-2ADB-C7EF-4F77-7FC2A695D61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19992" y="3034100"/>
            <a:ext cx="7065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9600" b="1" dirty="0">
                <a:solidFill>
                  <a:srgbClr val="EEECE1">
                    <a:lumMod val="10000"/>
                  </a:srgbClr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84B73F-1C04-D94D-C0CC-0F0E85809C43}"/>
              </a:ext>
            </a:extLst>
          </p:cNvPr>
          <p:cNvSpPr txBox="1">
            <a:spLocks/>
          </p:cNvSpPr>
          <p:nvPr/>
        </p:nvSpPr>
        <p:spPr>
          <a:xfrm>
            <a:off x="1734595" y="3322979"/>
            <a:ext cx="1077699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667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Mobilize stakeholders, assign team leads, empower teams to be successful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77A180-867F-0ACA-32C0-A255E1FE9BA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962504" y="3906861"/>
            <a:ext cx="7065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9600" b="1" dirty="0">
                <a:solidFill>
                  <a:srgbClr val="EEECE1">
                    <a:lumMod val="10000"/>
                  </a:srgbClr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24EDF7-AD24-1A23-1D1A-F1749D107873}"/>
              </a:ext>
            </a:extLst>
          </p:cNvPr>
          <p:cNvSpPr txBox="1">
            <a:spLocks/>
          </p:cNvSpPr>
          <p:nvPr/>
        </p:nvSpPr>
        <p:spPr>
          <a:xfrm>
            <a:off x="2702267" y="4132113"/>
            <a:ext cx="9332715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667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 FSU’s current research &amp; graduate education status, identify tactics, and set ambitious goals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9DDCAE-DD85-47E0-0A79-C5EBAEA66866}"/>
              </a:ext>
            </a:extLst>
          </p:cNvPr>
          <p:cNvSpPr txBox="1">
            <a:spLocks/>
          </p:cNvSpPr>
          <p:nvPr/>
        </p:nvSpPr>
        <p:spPr>
          <a:xfrm>
            <a:off x="2702267" y="4835231"/>
            <a:ext cx="7065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9600" b="1" dirty="0">
                <a:solidFill>
                  <a:srgbClr val="EEECE1">
                    <a:lumMod val="10000"/>
                  </a:srgbClr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DB26E6-BCC2-0D1B-5E08-DF6593C9F3AB}"/>
              </a:ext>
            </a:extLst>
          </p:cNvPr>
          <p:cNvSpPr txBox="1">
            <a:spLocks/>
          </p:cNvSpPr>
          <p:nvPr/>
        </p:nvSpPr>
        <p:spPr>
          <a:xfrm>
            <a:off x="3374628" y="5295674"/>
            <a:ext cx="896156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667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an accountability structure to keep people on task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40A831-58A7-0CB0-5ABF-CFB2FEA7615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16200" y="5640972"/>
            <a:ext cx="7065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9600" b="1" dirty="0">
                <a:solidFill>
                  <a:srgbClr val="EEECE1">
                    <a:lumMod val="10000"/>
                  </a:srgbClr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EC53CD-C9FF-8E34-7718-61BACDF83AC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64842" y="6061533"/>
            <a:ext cx="774675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667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 our progress frequently</a:t>
            </a:r>
          </a:p>
        </p:txBody>
      </p:sp>
      <p:pic>
        <p:nvPicPr>
          <p:cNvPr id="17" name="Graphic 16" descr="Checkmark with solid fill">
            <a:extLst>
              <a:ext uri="{FF2B5EF4-FFF2-40B4-BE49-F238E27FC236}">
                <a16:creationId xmlns:a16="http://schemas.microsoft.com/office/drawing/2014/main" id="{CF15018E-35A5-EC9A-F9B6-46A576EAA4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6082" y="2576900"/>
            <a:ext cx="914400" cy="914400"/>
          </a:xfrm>
          <a:prstGeom prst="rect">
            <a:avLst/>
          </a:prstGeom>
        </p:spPr>
      </p:pic>
      <p:pic>
        <p:nvPicPr>
          <p:cNvPr id="18" name="Graphic 17" descr="Checkmark with solid fill">
            <a:extLst>
              <a:ext uri="{FF2B5EF4-FFF2-40B4-BE49-F238E27FC236}">
                <a16:creationId xmlns:a16="http://schemas.microsoft.com/office/drawing/2014/main" id="{4EEE49E6-B124-3410-06CC-E5D1C385C9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6573" y="336173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57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3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5E789-EE46-4F69-946A-743379CCE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98909-58B6-A64A-2ADE-70EDC9D3F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347309"/>
            <a:ext cx="11258939" cy="3700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Three Key Points the president used in his conversation with the AAU:</a:t>
            </a:r>
          </a:p>
          <a:p>
            <a:pPr marL="0" indent="0">
              <a:buNone/>
            </a:pPr>
            <a:endParaRPr lang="en-US" sz="2800" dirty="0"/>
          </a:p>
          <a:p>
            <a:pPr marL="514350" indent="-514350">
              <a:buAutoNum type="arabicParenR"/>
            </a:pPr>
            <a:r>
              <a:rPr lang="en-US" sz="2800" dirty="0"/>
              <a:t>FSU is unlike most other R1s</a:t>
            </a:r>
          </a:p>
          <a:p>
            <a:pPr marL="514350" indent="-514350">
              <a:buAutoNum type="arabicParenR"/>
            </a:pPr>
            <a:r>
              <a:rPr lang="en-US" sz="2800" dirty="0"/>
              <a:t>Our institution has generated disproportional impact</a:t>
            </a:r>
          </a:p>
          <a:p>
            <a:pPr marL="514350" indent="-514350">
              <a:buAutoNum type="arabicParenR"/>
            </a:pPr>
            <a:r>
              <a:rPr lang="en-US" sz="2800" dirty="0"/>
              <a:t>FSU is building on over a decade of momentum with a recent pivot to rapidly expand our research portfolio and output.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2DCDF62-E5BC-D9F8-6FCE-D987CFC32B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1321134"/>
            <a:ext cx="10972800" cy="659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Institutional Talking Points</a:t>
            </a:r>
            <a:endParaRPr lang="en-US" sz="3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380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3E247-CB57-4770-E945-1C373B18F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26E58-5460-18DE-0CEA-682DCE79D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347309"/>
            <a:ext cx="11201400" cy="4320191"/>
          </a:xfrm>
        </p:spPr>
        <p:txBody>
          <a:bodyPr>
            <a:normAutofit/>
          </a:bodyPr>
          <a:lstStyle/>
          <a:p>
            <a:r>
              <a:rPr lang="en-US" sz="2800" dirty="0"/>
              <a:t>History as Women’s college – creates diversity of programs with historic strengths in fine &amp; performing arts, humanities, social sciences, education and Human Science juxtaposed on STEM and professional programs</a:t>
            </a:r>
          </a:p>
          <a:p>
            <a:r>
              <a:rPr lang="en-US" sz="2800" dirty="0"/>
              <a:t>HBCU Factor – Only Joint College of Engineering (HBCU partner)</a:t>
            </a:r>
          </a:p>
          <a:p>
            <a:r>
              <a:rPr lang="en-US" sz="2800" dirty="0"/>
              <a:t>Medicine and Engineering are relatively small and unique</a:t>
            </a:r>
          </a:p>
          <a:p>
            <a:r>
              <a:rPr lang="en-US" sz="2800" dirty="0"/>
              <a:t>Largest Centers are non-NIH – Mag Lab, LSI and FCRR</a:t>
            </a:r>
          </a:p>
          <a:p>
            <a:r>
              <a:rPr lang="en-US" sz="2800" dirty="0"/>
              <a:t>Rural Serving – Mission to translate research to underserved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8DE216-1609-EC18-AA05-F2753BFD64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1321134"/>
            <a:ext cx="10972800" cy="659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Unlike Other R1s</a:t>
            </a:r>
            <a:endParaRPr lang="en-US" sz="3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393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D81BE-35A2-6A91-E161-3D1BD96D3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E3593F-9771-E50C-03AB-673D0FFF0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347309"/>
            <a:ext cx="11379200" cy="4510691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Lower percent of faculty are research engaged</a:t>
            </a:r>
          </a:p>
          <a:p>
            <a:r>
              <a:rPr lang="en-US" sz="2800" dirty="0"/>
              <a:t>Taxol – Top commercialized invention treating &gt; 1 million for cancer</a:t>
            </a:r>
          </a:p>
          <a:p>
            <a:r>
              <a:rPr lang="en-US" sz="2800" dirty="0"/>
              <a:t>Top 10 in non-science &amp; engineering expenditures</a:t>
            </a:r>
          </a:p>
          <a:p>
            <a:r>
              <a:rPr lang="en-US" sz="2800" dirty="0"/>
              <a:t>Top 20 NSF funded institution</a:t>
            </a:r>
          </a:p>
          <a:p>
            <a:r>
              <a:rPr lang="en-US" sz="2800" dirty="0"/>
              <a:t>LSI created South Korea’s education system and other systems and programs around the world</a:t>
            </a:r>
          </a:p>
          <a:p>
            <a:r>
              <a:rPr lang="en-US" sz="2800" dirty="0"/>
              <a:t>First College of Entrepreneurship</a:t>
            </a:r>
          </a:p>
          <a:p>
            <a:r>
              <a:rPr lang="en-US" sz="2800" dirty="0"/>
              <a:t>National leader in student success – graduation rates and CARE</a:t>
            </a:r>
          </a:p>
          <a:p>
            <a:r>
              <a:rPr lang="en-US" sz="2800" dirty="0"/>
              <a:t>Multiple recent awards for International Education and Globalization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3DF7070-9D42-DFB9-5DEC-6DE35B1018E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1321134"/>
            <a:ext cx="10972800" cy="659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Disproportionate Impact</a:t>
            </a:r>
            <a:endParaRPr lang="en-US" sz="3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472497"/>
      </p:ext>
    </p:extLst>
  </p:cSld>
  <p:clrMapOvr>
    <a:masterClrMapping/>
  </p:clrMapOvr>
</p:sld>
</file>

<file path=ppt/theme/theme1.xml><?xml version="1.0" encoding="utf-8"?>
<a:theme xmlns:a="http://schemas.openxmlformats.org/drawingml/2006/main" name="Garnet_HighDef-1">
  <a:themeElements>
    <a:clrScheme name="Custom 1">
      <a:dk1>
        <a:sysClr val="windowText" lastClr="000000"/>
      </a:dk1>
      <a:lt1>
        <a:sysClr val="window" lastClr="FFFFFF"/>
      </a:lt1>
      <a:dk2>
        <a:srgbClr val="99263E"/>
      </a:dk2>
      <a:lt2>
        <a:srgbClr val="EEECE1"/>
      </a:lt2>
      <a:accent1>
        <a:srgbClr val="D0B88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Garnet_HighDef-1">
  <a:themeElements>
    <a:clrScheme name="Custom 1">
      <a:dk1>
        <a:sysClr val="windowText" lastClr="000000"/>
      </a:dk1>
      <a:lt1>
        <a:sysClr val="window" lastClr="FFFFFF"/>
      </a:lt1>
      <a:dk2>
        <a:srgbClr val="99263E"/>
      </a:dk2>
      <a:lt2>
        <a:srgbClr val="EEECE1"/>
      </a:lt2>
      <a:accent1>
        <a:srgbClr val="D0B88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lack_HighDef  -  Read-Only" id="{2B0AA4FE-B75A-47E4-8110-045195462B89}" vid="{C644DE28-54AD-4512-8A74-62CBCB9F438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1703</TotalTime>
  <Words>1031</Words>
  <Application>Microsoft Office PowerPoint</Application>
  <PresentationFormat>Widescreen</PresentationFormat>
  <Paragraphs>106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Adobe Devanagari</vt:lpstr>
      <vt:lpstr>Aptos</vt:lpstr>
      <vt:lpstr>Arial</vt:lpstr>
      <vt:lpstr>Bahnschrift Light Condensed</vt:lpstr>
      <vt:lpstr>Calibri</vt:lpstr>
      <vt:lpstr>Calibri Light</vt:lpstr>
      <vt:lpstr>Times New Roman</vt:lpstr>
      <vt:lpstr>Wingdings</vt:lpstr>
      <vt:lpstr>Garnet_HighDef-1</vt:lpstr>
      <vt:lpstr>Office Theme</vt:lpstr>
      <vt:lpstr>1_Garnet_HighDef-1</vt:lpstr>
      <vt:lpstr>VISION 2030  Spring Deans and Chairs</vt:lpstr>
      <vt:lpstr>PowerPoint Presentation</vt:lpstr>
      <vt:lpstr>PowerPoint Presentation</vt:lpstr>
      <vt:lpstr>VISION 2030: AAU Indicators</vt:lpstr>
      <vt:lpstr>PowerPoint Presentation</vt:lpstr>
      <vt:lpstr>PowerPoint Presentation</vt:lpstr>
      <vt:lpstr>Institutional Talking Points</vt:lpstr>
      <vt:lpstr>Unlike Other R1s</vt:lpstr>
      <vt:lpstr>Disproportionate Impact</vt:lpstr>
      <vt:lpstr>MOMENTUM</vt:lpstr>
      <vt:lpstr>FSU &amp; AAU Metrics</vt:lpstr>
      <vt:lpstr>FSU’s Relative Position on AAU Metrics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we Need to be on Metrics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Student Success &amp; AAU</dc:title>
  <dc:creator>Rick Burnette</dc:creator>
  <cp:lastModifiedBy>Rick Burnette</cp:lastModifiedBy>
  <cp:revision>5</cp:revision>
  <cp:lastPrinted>2024-02-14T15:59:13Z</cp:lastPrinted>
  <dcterms:created xsi:type="dcterms:W3CDTF">2024-02-12T16:01:31Z</dcterms:created>
  <dcterms:modified xsi:type="dcterms:W3CDTF">2024-04-02T20:34:36Z</dcterms:modified>
</cp:coreProperties>
</file>