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58" r:id="rId2"/>
    <p:sldMasterId id="2147483670" r:id="rId3"/>
  </p:sldMasterIdLst>
  <p:notesMasterIdLst>
    <p:notesMasterId r:id="rId26"/>
  </p:notesMasterIdLst>
  <p:handoutMasterIdLst>
    <p:handoutMasterId r:id="rId27"/>
  </p:handoutMasterIdLst>
  <p:sldIdLst>
    <p:sldId id="257" r:id="rId4"/>
    <p:sldId id="2147471890" r:id="rId5"/>
    <p:sldId id="268" r:id="rId6"/>
    <p:sldId id="2146845500" r:id="rId7"/>
    <p:sldId id="263" r:id="rId8"/>
    <p:sldId id="269" r:id="rId9"/>
    <p:sldId id="2146845513" r:id="rId10"/>
    <p:sldId id="2146845507" r:id="rId11"/>
    <p:sldId id="2146845501" r:id="rId12"/>
    <p:sldId id="2146845508" r:id="rId13"/>
    <p:sldId id="281" r:id="rId14"/>
    <p:sldId id="2147471902" r:id="rId15"/>
    <p:sldId id="2147471901" r:id="rId16"/>
    <p:sldId id="2146845512" r:id="rId17"/>
    <p:sldId id="275" r:id="rId18"/>
    <p:sldId id="2146845490" r:id="rId19"/>
    <p:sldId id="276" r:id="rId20"/>
    <p:sldId id="2146845489" r:id="rId21"/>
    <p:sldId id="431" r:id="rId22"/>
    <p:sldId id="2146845510" r:id="rId23"/>
    <p:sldId id="2146845484" r:id="rId24"/>
    <p:sldId id="2146845502" r:id="rId2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2F3E"/>
    <a:srgbClr val="D0B884"/>
    <a:srgbClr val="7E3949"/>
    <a:srgbClr val="F4F4F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632197-F701-4B55-8A42-71BB3650C42B}" v="7" dt="2024-04-01T21:31:44.91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41" autoAdjust="0"/>
  </p:normalViewPr>
  <p:slideViewPr>
    <p:cSldViewPr snapToGrid="0" snapToObjects="1">
      <p:cViewPr varScale="1">
        <p:scale>
          <a:sx n="142" d="100"/>
          <a:sy n="142" d="100"/>
        </p:scale>
        <p:origin x="138" y="16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https://fsu-my.sharepoint.com/personal/ssp22_fsu_edu/Documents/Desktop/FSU/Expenditure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https://fsu-my.sharepoint.com/personal/ssp22_fsu_edu/Documents/Desktop/FSU/Expenditure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800000"/>
              </a:solidFill>
              <a:round/>
            </a:ln>
            <a:effectLst/>
          </c:spPr>
          <c:marker>
            <c:symbol val="circle"/>
            <c:size val="5"/>
            <c:spPr>
              <a:solidFill>
                <a:srgbClr val="800000"/>
              </a:solidFill>
              <a:ln w="9525">
                <a:solidFill>
                  <a:srgbClr val="800000"/>
                </a:solidFill>
              </a:ln>
              <a:effectLst/>
            </c:spPr>
          </c:marker>
          <c:cat>
            <c:numRef>
              <c:f>'FSU Total '!$J$1:$Q$1</c:f>
              <c:numCache>
                <c:formatCode>General</c:formatCode>
                <c:ptCount val="8"/>
                <c:pt idx="0">
                  <c:v>2016</c:v>
                </c:pt>
                <c:pt idx="1">
                  <c:v>2017</c:v>
                </c:pt>
                <c:pt idx="2">
                  <c:v>2018</c:v>
                </c:pt>
                <c:pt idx="3">
                  <c:v>2019</c:v>
                </c:pt>
                <c:pt idx="4">
                  <c:v>2020</c:v>
                </c:pt>
                <c:pt idx="5">
                  <c:v>2021</c:v>
                </c:pt>
                <c:pt idx="6">
                  <c:v>2022</c:v>
                </c:pt>
                <c:pt idx="7">
                  <c:v>2023</c:v>
                </c:pt>
              </c:numCache>
            </c:numRef>
          </c:cat>
          <c:val>
            <c:numRef>
              <c:f>'FSU Total '!$J$3:$Q$3</c:f>
              <c:numCache>
                <c:formatCode>"$"#,##0_);[Red]\("$"#,##0\)</c:formatCode>
                <c:ptCount val="8"/>
                <c:pt idx="0">
                  <c:v>268288</c:v>
                </c:pt>
                <c:pt idx="1">
                  <c:v>282901</c:v>
                </c:pt>
                <c:pt idx="2">
                  <c:v>297661</c:v>
                </c:pt>
                <c:pt idx="3">
                  <c:v>329205</c:v>
                </c:pt>
                <c:pt idx="4">
                  <c:v>350430</c:v>
                </c:pt>
                <c:pt idx="5">
                  <c:v>328000</c:v>
                </c:pt>
                <c:pt idx="6">
                  <c:v>355972</c:v>
                </c:pt>
                <c:pt idx="7">
                  <c:v>414400</c:v>
                </c:pt>
              </c:numCache>
            </c:numRef>
          </c:val>
          <c:smooth val="0"/>
          <c:extLst>
            <c:ext xmlns:c16="http://schemas.microsoft.com/office/drawing/2014/chart" uri="{C3380CC4-5D6E-409C-BE32-E72D297353CC}">
              <c16:uniqueId val="{00000000-2F42-40F4-A2CF-F7AAD4DF55DA}"/>
            </c:ext>
          </c:extLst>
        </c:ser>
        <c:dLbls>
          <c:showLegendKey val="0"/>
          <c:showVal val="0"/>
          <c:showCatName val="0"/>
          <c:showSerName val="0"/>
          <c:showPercent val="0"/>
          <c:showBubbleSize val="0"/>
        </c:dLbls>
        <c:marker val="1"/>
        <c:smooth val="0"/>
        <c:axId val="1836131455"/>
        <c:axId val="1836126463"/>
      </c:lineChart>
      <c:catAx>
        <c:axId val="18361314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836126463"/>
        <c:crosses val="autoZero"/>
        <c:auto val="1"/>
        <c:lblAlgn val="ctr"/>
        <c:lblOffset val="100"/>
        <c:noMultiLvlLbl val="0"/>
      </c:catAx>
      <c:valAx>
        <c:axId val="1836126463"/>
        <c:scaling>
          <c:orientation val="minMax"/>
          <c:max val="450000"/>
          <c:min val="250000"/>
        </c:scaling>
        <c:delete val="1"/>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1836131455"/>
        <c:crosses val="autoZero"/>
        <c:crossBetween val="between"/>
        <c:majorUnit val="5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800000"/>
              </a:solidFill>
              <a:round/>
            </a:ln>
            <a:effectLst/>
          </c:spPr>
          <c:marker>
            <c:symbol val="circle"/>
            <c:size val="5"/>
            <c:spPr>
              <a:solidFill>
                <a:srgbClr val="800000"/>
              </a:solidFill>
              <a:ln w="9525">
                <a:solidFill>
                  <a:srgbClr val="800000"/>
                </a:solidFill>
              </a:ln>
              <a:effectLst/>
            </c:spPr>
          </c:marker>
          <c:cat>
            <c:numRef>
              <c:f>'FSU Federal '!$H$1:$O$1</c:f>
              <c:numCache>
                <c:formatCode>General</c:formatCode>
                <c:ptCount val="8"/>
                <c:pt idx="0">
                  <c:v>2016</c:v>
                </c:pt>
                <c:pt idx="1">
                  <c:v>2017</c:v>
                </c:pt>
                <c:pt idx="2">
                  <c:v>2018</c:v>
                </c:pt>
                <c:pt idx="3">
                  <c:v>2019</c:v>
                </c:pt>
                <c:pt idx="4">
                  <c:v>2020</c:v>
                </c:pt>
                <c:pt idx="5">
                  <c:v>2021</c:v>
                </c:pt>
                <c:pt idx="6">
                  <c:v>2022</c:v>
                </c:pt>
                <c:pt idx="7">
                  <c:v>2023</c:v>
                </c:pt>
              </c:numCache>
            </c:numRef>
          </c:cat>
          <c:val>
            <c:numRef>
              <c:f>'FSU Federal '!$H$3:$O$3</c:f>
              <c:numCache>
                <c:formatCode>"$"#,##0_);[Red]\("$"#,##0\)</c:formatCode>
                <c:ptCount val="8"/>
                <c:pt idx="0">
                  <c:v>126289</c:v>
                </c:pt>
                <c:pt idx="1">
                  <c:v>134278</c:v>
                </c:pt>
                <c:pt idx="2">
                  <c:v>147184</c:v>
                </c:pt>
                <c:pt idx="3">
                  <c:v>149784</c:v>
                </c:pt>
                <c:pt idx="4">
                  <c:v>162296</c:v>
                </c:pt>
                <c:pt idx="5">
                  <c:v>150108</c:v>
                </c:pt>
                <c:pt idx="6">
                  <c:v>163744</c:v>
                </c:pt>
                <c:pt idx="7">
                  <c:v>194000</c:v>
                </c:pt>
              </c:numCache>
            </c:numRef>
          </c:val>
          <c:smooth val="0"/>
          <c:extLst>
            <c:ext xmlns:c16="http://schemas.microsoft.com/office/drawing/2014/chart" uri="{C3380CC4-5D6E-409C-BE32-E72D297353CC}">
              <c16:uniqueId val="{00000000-2B24-4EC2-9486-3141983576EB}"/>
            </c:ext>
          </c:extLst>
        </c:ser>
        <c:dLbls>
          <c:showLegendKey val="0"/>
          <c:showVal val="0"/>
          <c:showCatName val="0"/>
          <c:showSerName val="0"/>
          <c:showPercent val="0"/>
          <c:showBubbleSize val="0"/>
        </c:dLbls>
        <c:marker val="1"/>
        <c:smooth val="0"/>
        <c:axId val="1558654495"/>
        <c:axId val="1558658655"/>
      </c:lineChart>
      <c:catAx>
        <c:axId val="15586544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558658655"/>
        <c:crosses val="autoZero"/>
        <c:auto val="1"/>
        <c:lblAlgn val="ctr"/>
        <c:lblOffset val="100"/>
        <c:noMultiLvlLbl val="0"/>
      </c:catAx>
      <c:valAx>
        <c:axId val="1558658655"/>
        <c:scaling>
          <c:orientation val="minMax"/>
          <c:min val="100000"/>
        </c:scaling>
        <c:delete val="1"/>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crossAx val="1558654495"/>
        <c:crosses val="autoZero"/>
        <c:crossBetween val="between"/>
        <c:majorUnit val="25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0.43767</cdr:x>
      <cdr:y>0.38194</cdr:y>
    </cdr:from>
    <cdr:to>
      <cdr:x>0.56233</cdr:x>
      <cdr:y>0.61806</cdr:y>
    </cdr:to>
    <cdr:sp macro="" textlink="">
      <cdr:nvSpPr>
        <cdr:cNvPr id="2" name="TextBox 1">
          <a:extLst xmlns:a="http://schemas.openxmlformats.org/drawingml/2006/main">
            <a:ext uri="{FF2B5EF4-FFF2-40B4-BE49-F238E27FC236}">
              <a16:creationId xmlns:a16="http://schemas.microsoft.com/office/drawing/2014/main" id="{D836B729-2A7E-EA7B-9CFD-406734946D08}"/>
            </a:ext>
          </a:extLst>
        </cdr:cNvPr>
        <cdr:cNvSpPr txBox="1"/>
      </cdr:nvSpPr>
      <cdr:spPr>
        <a:xfrm xmlns:a="http://schemas.openxmlformats.org/drawingml/2006/main">
          <a:off x="3210217" y="1479180"/>
          <a:ext cx="9144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6348D1F-5CC4-E644-BF9B-A0EDA21DB593}" type="datetimeFigureOut">
              <a:rPr lang="en-US" smtClean="0"/>
              <a:t>4/3/2024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BF69772-C718-C641-9550-F41AA4417B2B}" type="slidenum">
              <a:rPr lang="en-US" smtClean="0"/>
              <a:t>‹#›</a:t>
            </a:fld>
            <a:endParaRPr lang="en-US"/>
          </a:p>
        </p:txBody>
      </p:sp>
    </p:spTree>
    <p:extLst>
      <p:ext uri="{BB962C8B-B14F-4D97-AF65-F5344CB8AC3E}">
        <p14:creationId xmlns:p14="http://schemas.microsoft.com/office/powerpoint/2010/main" val="13380748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D2FC8B-316E-4348-8C65-BE0AFB53F008}" type="datetimeFigureOut">
              <a:rPr lang="en-US" smtClean="0"/>
              <a:t>4/3/2024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693972-A4E0-4587-A6F8-A8686BFD6857}" type="slidenum">
              <a:rPr lang="en-US" smtClean="0"/>
              <a:t>‹#›</a:t>
            </a:fld>
            <a:endParaRPr lang="en-US"/>
          </a:p>
        </p:txBody>
      </p:sp>
    </p:spTree>
    <p:extLst>
      <p:ext uri="{BB962C8B-B14F-4D97-AF65-F5344CB8AC3E}">
        <p14:creationId xmlns:p14="http://schemas.microsoft.com/office/powerpoint/2010/main" val="4290323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nsf.gov/bfa/lfo/docs/major-facilities-list.pdf"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news.fsu.edu/news/science-technology/2024/03/21/distinguished-physicist-kathleen-amm-named-director-of-the-national-high-magnetic-field-laboratory/nationalmaglab.org"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C2A29"/>
                </a:solidFill>
                <a:effectLst/>
                <a:latin typeface="acumin-pro"/>
              </a:rPr>
              <a:t>Florida State University has named acclaimed researcher and industry leader Kathleen Amm as the new director of the National High Magnetic Field Laboratory (National MagLab), the largest and highest-powered magnet laboratory in the world and the only facility of its kind in the United States.</a:t>
            </a:r>
          </a:p>
          <a:p>
            <a:pPr algn="l"/>
            <a:r>
              <a:rPr lang="en-US" b="0" i="0" dirty="0">
                <a:solidFill>
                  <a:srgbClr val="2C2A29"/>
                </a:solidFill>
                <a:effectLst/>
                <a:latin typeface="acumin-pro"/>
              </a:rPr>
              <a:t>Dr. Amm, who currently serves as director of the Magnet Division at Brookhaven National Laboratory (BNL), will begin her tenure as lab director on May 6. Selected as the result of an international search, Dr. Amm earned her doctorate from FSU in 1998 and was advised by the National </a:t>
            </a:r>
            <a:r>
              <a:rPr lang="en-US" b="0" i="0" dirty="0" err="1">
                <a:solidFill>
                  <a:srgbClr val="2C2A29"/>
                </a:solidFill>
                <a:effectLst/>
                <a:latin typeface="acumin-pro"/>
              </a:rPr>
              <a:t>MagLab’s</a:t>
            </a:r>
            <a:r>
              <a:rPr lang="en-US" b="0" i="0" dirty="0">
                <a:solidFill>
                  <a:srgbClr val="2C2A29"/>
                </a:solidFill>
                <a:effectLst/>
                <a:latin typeface="acumin-pro"/>
              </a:rPr>
              <a:t> founding director, Jack Crow, during the early days of the formation of the National </a:t>
            </a:r>
            <a:r>
              <a:rPr lang="en-US" b="0" i="0" dirty="0" err="1">
                <a:solidFill>
                  <a:srgbClr val="2C2A29"/>
                </a:solidFill>
                <a:effectLst/>
                <a:latin typeface="acumin-pro"/>
              </a:rPr>
              <a:t>MagLab’s</a:t>
            </a:r>
            <a:r>
              <a:rPr lang="en-US" b="0" i="0" dirty="0">
                <a:solidFill>
                  <a:srgbClr val="2C2A29"/>
                </a:solidFill>
                <a:effectLst/>
                <a:latin typeface="acumin-pro"/>
              </a:rPr>
              <a:t> headquarters at Florida State University.</a:t>
            </a:r>
          </a:p>
          <a:p>
            <a:pPr algn="l"/>
            <a:r>
              <a:rPr lang="en-US" b="0" i="0" dirty="0">
                <a:solidFill>
                  <a:srgbClr val="2C2A29"/>
                </a:solidFill>
                <a:effectLst/>
                <a:latin typeface="acumin-pro"/>
              </a:rPr>
              <a:t>“We are delighted to welcome Dr. Amm back to Florida State University to lead the National High Magnetic Field Laboratory,” said FSU President Richard McCullough. “She has a proven record of success, and we are confident that her leadership, expertise and vision will usher in a new era of scientific excellence at the National MagLab.”</a:t>
            </a:r>
          </a:p>
          <a:p>
            <a:pPr algn="l"/>
            <a:r>
              <a:rPr lang="en-US" b="0" i="0" dirty="0">
                <a:solidFill>
                  <a:srgbClr val="2C2A29"/>
                </a:solidFill>
                <a:effectLst/>
                <a:latin typeface="acumin-pro"/>
              </a:rPr>
              <a:t>With primary funding from the U.S. National Science Foundation (NSF) and State of Florida, the National MagLab comprises more than 500,000 square feet at its Florida State University headquarters, plus locations at the University of Florida (UF) and Los Alamos National Laboratory (LANL). The National MagLab hosts researchers from hundreds of universities, labs and businesses from around the globe who use unique high-field magnets and instrumentation to answer pressing questions in health, energy, materials, quantum science and more.</a:t>
            </a:r>
          </a:p>
          <a:p>
            <a:pPr algn="l"/>
            <a:r>
              <a:rPr lang="en-US" b="0" i="0" dirty="0">
                <a:solidFill>
                  <a:srgbClr val="2C2A29"/>
                </a:solidFill>
                <a:effectLst/>
                <a:latin typeface="acumin-pro"/>
              </a:rPr>
              <a:t>Dr. Amm will oversee more than 500 scientists/employees and more than 2,000 visitors from across the United States and dozens of countries each year.</a:t>
            </a:r>
          </a:p>
          <a:p>
            <a:pPr algn="l"/>
            <a:r>
              <a:rPr lang="en-US" b="0" i="0" dirty="0">
                <a:solidFill>
                  <a:srgbClr val="2C2A29"/>
                </a:solidFill>
                <a:effectLst/>
                <a:latin typeface="acumin-pro"/>
              </a:rPr>
              <a:t>“I am elated to be returning to my alma mater to run the world’s largest and highest-powered magnet lab,” Dr. Amm said. “I believe the National </a:t>
            </a:r>
            <a:r>
              <a:rPr lang="en-US" b="0" i="0" dirty="0" err="1">
                <a:solidFill>
                  <a:srgbClr val="2C2A29"/>
                </a:solidFill>
                <a:effectLst/>
                <a:latin typeface="acumin-pro"/>
              </a:rPr>
              <a:t>MagLab’s</a:t>
            </a:r>
            <a:r>
              <a:rPr lang="en-US" b="0" i="0" dirty="0">
                <a:solidFill>
                  <a:srgbClr val="2C2A29"/>
                </a:solidFill>
                <a:effectLst/>
                <a:latin typeface="acumin-pro"/>
              </a:rPr>
              <a:t> people represent the lab’s greatest opportunity, and I am excited to work with the brilliant scientists and staff to develop a compelling vision for the future of high-field magnet science and technology.”</a:t>
            </a:r>
          </a:p>
          <a:p>
            <a:pPr algn="l"/>
            <a:r>
              <a:rPr lang="en-US" b="0" i="0" dirty="0">
                <a:solidFill>
                  <a:srgbClr val="2C2A29"/>
                </a:solidFill>
                <a:effectLst/>
                <a:latin typeface="acumin-pro"/>
              </a:rPr>
              <a:t>Dr. Amm will succeed current director Gregory Boebinger, who announced his intent to step down last year. Boebinger has elevated the National MagLab during his 20-year tenure as director and will remain at Florida State as a faculty member in physics.</a:t>
            </a:r>
          </a:p>
          <a:p>
            <a:pPr algn="l"/>
            <a:r>
              <a:rPr lang="en-US" b="0" i="0" dirty="0">
                <a:solidFill>
                  <a:srgbClr val="2C2A29"/>
                </a:solidFill>
                <a:effectLst/>
                <a:latin typeface="acumin-pro"/>
              </a:rPr>
              <a:t>“Dr. Amm brings decades of experience in high-field magnet research and development – both in industry and in a national lab setting,” said FSU Vice President for Research Stacey S. Patterson. “She will excel in this role and help realize the National MagLab and Florida State’s shared goals of advancing materials, building a resilient future and developing new health technologies.”</a:t>
            </a:r>
          </a:p>
          <a:p>
            <a:pPr algn="l"/>
            <a:r>
              <a:rPr lang="en-US" b="0" i="0" dirty="0">
                <a:solidFill>
                  <a:srgbClr val="2C2A29"/>
                </a:solidFill>
                <a:effectLst/>
                <a:latin typeface="acumin-pro"/>
              </a:rPr>
              <a:t>At Brookhaven National Laboratory, Dr. Amm leads a team of scientists, engineers and technicians developing the future of superconducting magnet technology.</a:t>
            </a:r>
          </a:p>
          <a:p>
            <a:pPr algn="l"/>
            <a:r>
              <a:rPr lang="en-US" b="0" i="0" dirty="0">
                <a:solidFill>
                  <a:srgbClr val="2C2A29"/>
                </a:solidFill>
                <a:effectLst/>
                <a:latin typeface="acumin-pro"/>
              </a:rPr>
              <a:t>Prior to Brookhaven, she spent nearly 20 years at GE Global Research, first as a physicist in the electromagnetics and superconductivity lab, before moving into various leadership positions across the organization.</a:t>
            </a:r>
          </a:p>
          <a:p>
            <a:pPr algn="l"/>
            <a:r>
              <a:rPr lang="en-US" b="0" i="0" dirty="0">
                <a:solidFill>
                  <a:srgbClr val="2C2A29"/>
                </a:solidFill>
                <a:effectLst/>
                <a:latin typeface="acumin-pro"/>
              </a:rPr>
              <a:t>Dr. Amm has a long track record of innovation in the field of magnet technology. She holds 22 patents and has co-authored more than 75 peer reviewed publications. In 2014, GE Global Research recognized her contributions to breakthrough magnet technologies. She is a member of several professional societies and senior member of the Institute of Electrical and Electronics Engineers.</a:t>
            </a:r>
          </a:p>
          <a:p>
            <a:pPr algn="l"/>
            <a:r>
              <a:rPr lang="en-US" b="0" i="0" dirty="0">
                <a:solidFill>
                  <a:srgbClr val="2C2A29"/>
                </a:solidFill>
                <a:effectLst/>
                <a:latin typeface="acumin-pro"/>
              </a:rPr>
              <a:t>As National MagLab director, she will oversee operations at the Florida State University headquarters and the lab’s satellite locations at the University of Florida and Los Alamos National Laboratory.</a:t>
            </a:r>
          </a:p>
          <a:p>
            <a:pPr algn="l"/>
            <a:r>
              <a:rPr lang="en-US" b="0" i="0" dirty="0">
                <a:solidFill>
                  <a:srgbClr val="2C2A29"/>
                </a:solidFill>
                <a:effectLst/>
                <a:latin typeface="acumin-pro"/>
              </a:rPr>
              <a:t>The University of Florida hosts two unique National MagLab user facilities for materials research and biochemical work. Ultra-low temperatures in a reduced electromagnetic noise environment are provided to probe quantum materials at temperatures near absolute zero (0.4mK) and powerful nuclear magnetic resonance and magnetic resonance imaging tools are available as part of the McKnight Brain Institute.</a:t>
            </a:r>
          </a:p>
          <a:p>
            <a:pPr algn="l"/>
            <a:r>
              <a:rPr lang="en-US" b="0" i="0" dirty="0">
                <a:solidFill>
                  <a:srgbClr val="2C2A29"/>
                </a:solidFill>
                <a:effectLst/>
                <a:latin typeface="acumin-pro"/>
              </a:rPr>
              <a:t>“UF welcomes Dr. Amm to the National MagLab,” said David Norton, Vice President for Research at the University of Florida. “She brings extensive experience in complex projects and partnerships, and we look forward to her work with the unique research facilities that UF brings to the National MagLab portfolio.”</a:t>
            </a:r>
          </a:p>
          <a:p>
            <a:pPr algn="l"/>
            <a:r>
              <a:rPr lang="en-US" b="0" i="0" dirty="0">
                <a:solidFill>
                  <a:srgbClr val="2C2A29"/>
                </a:solidFill>
                <a:effectLst/>
                <a:latin typeface="acumin-pro"/>
              </a:rPr>
              <a:t>The Los Alamos National Laboratory hosts the National </a:t>
            </a:r>
            <a:r>
              <a:rPr lang="en-US" b="0" i="0" dirty="0" err="1">
                <a:solidFill>
                  <a:srgbClr val="2C2A29"/>
                </a:solidFill>
                <a:effectLst/>
                <a:latin typeface="acumin-pro"/>
              </a:rPr>
              <a:t>MagLab’s</a:t>
            </a:r>
            <a:r>
              <a:rPr lang="en-US" b="0" i="0" dirty="0">
                <a:solidFill>
                  <a:srgbClr val="2C2A29"/>
                </a:solidFill>
                <a:effectLst/>
                <a:latin typeface="acumin-pro"/>
              </a:rPr>
              <a:t> Pulsed Field Facility, which provides access to the world’s strongest pulsed fields, up to 100 tesla powered by a 1.4 gigawatt motor generator.</a:t>
            </a:r>
          </a:p>
          <a:p>
            <a:pPr algn="l"/>
            <a:r>
              <a:rPr lang="en-US" b="0" i="0" dirty="0">
                <a:solidFill>
                  <a:srgbClr val="2C2A29"/>
                </a:solidFill>
                <a:effectLst/>
                <a:latin typeface="acumin-pro"/>
              </a:rPr>
              <a:t>“Dr. Amm is a respected leader from a fellow Department of Energy-funded national lab (BNL),” said Ellen Cerreta, LANL’s Associate Laboratory Director for Physical Sciences. “This new role directing the National MagLab is a continuation of her strong support in service to the nation’s highest scientific goals.”</a:t>
            </a:r>
          </a:p>
          <a:p>
            <a:pPr algn="l"/>
            <a:r>
              <a:rPr lang="en-US" b="0" i="0" dirty="0">
                <a:solidFill>
                  <a:srgbClr val="2C2A29"/>
                </a:solidFill>
                <a:effectLst/>
                <a:latin typeface="acumin-pro"/>
              </a:rPr>
              <a:t>The National High Magnetic Field Laboratory has been headquartered at Florida State University since 1994. Since that time, more than 25,000 researchers have conducted experiments from the National MagLab and the work done there has yielded more than 9,600 publications, over 200 book chapters and more than 100 patents.</a:t>
            </a:r>
          </a:p>
          <a:p>
            <a:pPr algn="l"/>
            <a:r>
              <a:rPr lang="en-US" b="0" i="0" dirty="0">
                <a:solidFill>
                  <a:srgbClr val="2C2A29"/>
                </a:solidFill>
                <a:effectLst/>
                <a:latin typeface="acumin-pro"/>
              </a:rPr>
              <a:t>NSF announced a new five-year cooperative agreement in 2022 to support the National MagLab as one of its </a:t>
            </a:r>
            <a:r>
              <a:rPr lang="en-US" b="1" i="0" u="none" strike="noStrike" dirty="0">
                <a:solidFill>
                  <a:srgbClr val="2C2A29"/>
                </a:solidFill>
                <a:effectLst/>
                <a:latin typeface="acumin-pro"/>
                <a:hlinkClick r:id="rId3"/>
              </a:rPr>
              <a:t>major facilities</a:t>
            </a:r>
            <a:r>
              <a:rPr lang="en-US" b="0" i="0" dirty="0">
                <a:solidFill>
                  <a:srgbClr val="2C2A29"/>
                </a:solidFill>
                <a:effectLst/>
                <a:latin typeface="acumin-pro"/>
              </a:rPr>
              <a:t> .</a:t>
            </a:r>
          </a:p>
          <a:p>
            <a:pPr algn="l"/>
            <a:r>
              <a:rPr lang="en-US" b="0" i="0" dirty="0">
                <a:solidFill>
                  <a:srgbClr val="2C2A29"/>
                </a:solidFill>
                <a:effectLst/>
                <a:latin typeface="acumin-pro"/>
              </a:rPr>
              <a:t>“The U.S. National Science Foundation is a proud supporter of the National MagLab and is excited to see the groundbreaking science discoveries and technological advances ahead during Dr. Amm’s tenure,” said </a:t>
            </a:r>
            <a:r>
              <a:rPr lang="en-US" b="0" i="0" dirty="0" err="1">
                <a:solidFill>
                  <a:srgbClr val="2C2A29"/>
                </a:solidFill>
                <a:effectLst/>
                <a:latin typeface="acumin-pro"/>
              </a:rPr>
              <a:t>Germano</a:t>
            </a:r>
            <a:r>
              <a:rPr lang="en-US" b="0" i="0" dirty="0">
                <a:solidFill>
                  <a:srgbClr val="2C2A29"/>
                </a:solidFill>
                <a:effectLst/>
                <a:latin typeface="acumin-pro"/>
              </a:rPr>
              <a:t> </a:t>
            </a:r>
            <a:r>
              <a:rPr lang="en-US" b="0" i="0" dirty="0" err="1">
                <a:solidFill>
                  <a:srgbClr val="2C2A29"/>
                </a:solidFill>
                <a:effectLst/>
                <a:latin typeface="acumin-pro"/>
              </a:rPr>
              <a:t>Iannacchione</a:t>
            </a:r>
            <a:r>
              <a:rPr lang="en-US" b="0" i="0" dirty="0">
                <a:solidFill>
                  <a:srgbClr val="2C2A29"/>
                </a:solidFill>
                <a:effectLst/>
                <a:latin typeface="acumin-pro"/>
              </a:rPr>
              <a:t>, Director of NSF’s Division of Materials Research, the steward of the National </a:t>
            </a:r>
            <a:r>
              <a:rPr lang="en-US" b="0" i="0" dirty="0" err="1">
                <a:solidFill>
                  <a:srgbClr val="2C2A29"/>
                </a:solidFill>
                <a:effectLst/>
                <a:latin typeface="acumin-pro"/>
              </a:rPr>
              <a:t>MagLab’s</a:t>
            </a:r>
            <a:r>
              <a:rPr lang="en-US" b="0" i="0" dirty="0">
                <a:solidFill>
                  <a:srgbClr val="2C2A29"/>
                </a:solidFill>
                <a:effectLst/>
                <a:latin typeface="acumin-pro"/>
              </a:rPr>
              <a:t> operation award.</a:t>
            </a:r>
          </a:p>
          <a:p>
            <a:pPr algn="l"/>
            <a:r>
              <a:rPr lang="en-US" b="0" i="0" dirty="0">
                <a:solidFill>
                  <a:srgbClr val="2C2A29"/>
                </a:solidFill>
                <a:effectLst/>
                <a:latin typeface="acumin-pro"/>
              </a:rPr>
              <a:t>For more information on the National MagLab, visit </a:t>
            </a:r>
            <a:r>
              <a:rPr lang="en-US" b="1" i="0" u="none" strike="noStrike" dirty="0">
                <a:solidFill>
                  <a:srgbClr val="2C2A29"/>
                </a:solidFill>
                <a:effectLst/>
                <a:latin typeface="acumin-pro"/>
                <a:hlinkClick r:id="rId4"/>
              </a:rPr>
              <a:t>nationalmaglab.org</a:t>
            </a:r>
            <a:r>
              <a:rPr lang="en-US" b="0" i="0" dirty="0">
                <a:solidFill>
                  <a:srgbClr val="2C2A29"/>
                </a:solidFill>
                <a:effectLst/>
                <a:latin typeface="acumin-pro"/>
              </a:rPr>
              <a:t>.</a:t>
            </a:r>
          </a:p>
          <a:p>
            <a:endParaRPr lang="en-US" dirty="0"/>
          </a:p>
        </p:txBody>
      </p:sp>
      <p:sp>
        <p:nvSpPr>
          <p:cNvPr id="4" name="Slide Number Placeholder 3"/>
          <p:cNvSpPr>
            <a:spLocks noGrp="1"/>
          </p:cNvSpPr>
          <p:nvPr>
            <p:ph type="sldNum" sz="quarter" idx="5"/>
          </p:nvPr>
        </p:nvSpPr>
        <p:spPr/>
        <p:txBody>
          <a:bodyPr/>
          <a:lstStyle/>
          <a:p>
            <a:fld id="{46AC656E-F128-4210-A62A-4054A537C00E}" type="slidenum">
              <a:rPr lang="en-US" smtClean="0"/>
              <a:t>2</a:t>
            </a:fld>
            <a:endParaRPr lang="en-US"/>
          </a:p>
        </p:txBody>
      </p:sp>
    </p:spTree>
    <p:extLst>
      <p:ext uri="{BB962C8B-B14F-4D97-AF65-F5344CB8AC3E}">
        <p14:creationId xmlns:p14="http://schemas.microsoft.com/office/powerpoint/2010/main" val="3283721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lumMod val="50000"/>
                  </a:schemeClr>
                </a:solidFill>
              </a:rPr>
              <a:t>FSU research expenditures increased 12% over FY22 setting an all-time high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2">
                  <a:lumMod val="50000"/>
                </a:schemeClr>
              </a:solidFill>
            </a:endParaRPr>
          </a:p>
          <a:p>
            <a:endParaRPr lang="en-US" dirty="0"/>
          </a:p>
        </p:txBody>
      </p:sp>
      <p:sp>
        <p:nvSpPr>
          <p:cNvPr id="4" name="Slide Number Placeholder 3"/>
          <p:cNvSpPr>
            <a:spLocks noGrp="1"/>
          </p:cNvSpPr>
          <p:nvPr>
            <p:ph type="sldNum" sz="quarter" idx="5"/>
          </p:nvPr>
        </p:nvSpPr>
        <p:spPr/>
        <p:txBody>
          <a:bodyPr/>
          <a:lstStyle/>
          <a:p>
            <a:fld id="{46AC656E-F128-4210-A62A-4054A537C00E}" type="slidenum">
              <a:rPr lang="en-US" smtClean="0"/>
              <a:t>4</a:t>
            </a:fld>
            <a:endParaRPr lang="en-US"/>
          </a:p>
        </p:txBody>
      </p:sp>
    </p:spTree>
    <p:extLst>
      <p:ext uri="{BB962C8B-B14F-4D97-AF65-F5344CB8AC3E}">
        <p14:creationId xmlns:p14="http://schemas.microsoft.com/office/powerpoint/2010/main" val="3562269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FSU has grown 49% in federal funding since 2016</a:t>
            </a:r>
          </a:p>
        </p:txBody>
      </p:sp>
      <p:sp>
        <p:nvSpPr>
          <p:cNvPr id="4" name="Slide Number Placeholder 3"/>
          <p:cNvSpPr>
            <a:spLocks noGrp="1"/>
          </p:cNvSpPr>
          <p:nvPr>
            <p:ph type="sldNum" sz="quarter" idx="5"/>
          </p:nvPr>
        </p:nvSpPr>
        <p:spPr/>
        <p:txBody>
          <a:bodyPr/>
          <a:lstStyle/>
          <a:p>
            <a:fld id="{51693972-A4E0-4587-A6F8-A8686BFD6857}" type="slidenum">
              <a:rPr lang="en-US" smtClean="0"/>
              <a:t>5</a:t>
            </a:fld>
            <a:endParaRPr lang="en-US"/>
          </a:p>
        </p:txBody>
      </p:sp>
    </p:spTree>
    <p:extLst>
      <p:ext uri="{BB962C8B-B14F-4D97-AF65-F5344CB8AC3E}">
        <p14:creationId xmlns:p14="http://schemas.microsoft.com/office/powerpoint/2010/main" val="2904537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our ambitious goals in research, scholarship and creative endeavors, ASPIRE will help us identify those strategic areas of focus and investment to make sure we have sustainable impact.  I want to clear…ASPIRE is the “what” and we still have much work to do on the “How”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BA9EC-118C-4681-9A84-AC785074C1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331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FFD965-AC53-4F52-B602-E3C111672C13}" type="slidenum">
              <a:rPr lang="en-US" smtClean="0"/>
              <a:t>11</a:t>
            </a:fld>
            <a:endParaRPr lang="en-US"/>
          </a:p>
        </p:txBody>
      </p:sp>
    </p:spTree>
    <p:extLst>
      <p:ext uri="{BB962C8B-B14F-4D97-AF65-F5344CB8AC3E}">
        <p14:creationId xmlns:p14="http://schemas.microsoft.com/office/powerpoint/2010/main" val="713159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990000"/>
                </a:solidFill>
                <a:highlight>
                  <a:srgbClr val="FFFF00"/>
                </a:highlight>
                <a:latin typeface="Roboto" pitchFamily="34" charset="0"/>
                <a:ea typeface="Roboto" pitchFamily="34" charset="-122"/>
                <a:cs typeface="Roboto" pitchFamily="34" charset="-120"/>
              </a:rPr>
              <a:t>The synergistic relationship between Tallahassee and Panama City will help us establish an ecosystem for creativity, scholarship, and innovation as drivers to deliver healthcare to all.</a:t>
            </a:r>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18</a:t>
            </a:fld>
            <a:endParaRPr lang="en-US"/>
          </a:p>
        </p:txBody>
      </p:sp>
    </p:spTree>
    <p:extLst>
      <p:ext uri="{BB962C8B-B14F-4D97-AF65-F5344CB8AC3E}">
        <p14:creationId xmlns:p14="http://schemas.microsoft.com/office/powerpoint/2010/main" val="1062287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3140"/>
              </a:lnSpc>
              <a:spcBef>
                <a:spcPts val="0"/>
              </a:spcBef>
              <a:spcAft>
                <a:spcPts val="0"/>
              </a:spcAft>
              <a:buClrTx/>
              <a:buSzPct val="100000"/>
              <a:buFontTx/>
              <a:buNone/>
              <a:tabLst/>
              <a:defRPr/>
            </a:pPr>
            <a:r>
              <a:rPr lang="en-US" sz="1200" b="1">
                <a:latin typeface="Roboto" panose="02000000000000000000" pitchFamily="2" charset="0"/>
                <a:ea typeface="Roboto" panose="02000000000000000000" pitchFamily="2" charset="0"/>
                <a:cs typeface="Roboto" panose="02000000000000000000" pitchFamily="2" charset="0"/>
              </a:rPr>
              <a:t>I want to reiterate that FSU Health is a critical part of our vision.</a:t>
            </a:r>
            <a:endParaRPr lang="en-US" sz="1200">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ts val="3140"/>
              </a:lnSpc>
              <a:spcBef>
                <a:spcPts val="0"/>
              </a:spcBef>
              <a:spcAft>
                <a:spcPts val="0"/>
              </a:spcAft>
              <a:buClrTx/>
              <a:buSzPct val="100000"/>
              <a:buFontTx/>
              <a:buNone/>
              <a:tabLst/>
              <a:defRPr/>
            </a:pPr>
            <a:endParaRPr lang="en-US" sz="1200" b="1" kern="0" spc="46">
              <a:latin typeface="Roboto" panose="02000000000000000000" pitchFamily="2" charset="0"/>
              <a:ea typeface="Roboto" panose="02000000000000000000" pitchFamily="2" charset="0"/>
              <a:cs typeface="Roboto" panose="02000000000000000000" pitchFamily="2" charset="0"/>
            </a:endParaRPr>
          </a:p>
          <a:p>
            <a:pPr marL="242900" marR="0" lvl="0" indent="-242900" algn="l" defTabSz="914400" rtl="0" eaLnBrk="1" fontAlgn="auto" latinLnBrk="0" hangingPunct="1">
              <a:lnSpc>
                <a:spcPts val="3140"/>
              </a:lnSpc>
              <a:spcBef>
                <a:spcPts val="0"/>
              </a:spcBef>
              <a:spcAft>
                <a:spcPts val="0"/>
              </a:spcAft>
              <a:buClrTx/>
              <a:buSzPct val="100000"/>
              <a:buFontTx/>
              <a:buChar char="•"/>
              <a:tabLst/>
              <a:defRPr/>
            </a:pPr>
            <a:endParaRPr lang="en-US" sz="1200" b="1" kern="0" spc="46">
              <a:latin typeface="Roboto" panose="02000000000000000000" pitchFamily="2" charset="0"/>
              <a:ea typeface="Roboto" panose="02000000000000000000" pitchFamily="2" charset="0"/>
              <a:cs typeface="Roboto" panose="02000000000000000000" pitchFamily="2" charset="0"/>
            </a:endParaRPr>
          </a:p>
          <a:p>
            <a:pPr marL="242900" marR="0" lvl="0" indent="-242900" algn="l" defTabSz="914400" rtl="0" eaLnBrk="1" fontAlgn="auto" latinLnBrk="0" hangingPunct="1">
              <a:lnSpc>
                <a:spcPts val="3140"/>
              </a:lnSpc>
              <a:spcBef>
                <a:spcPts val="0"/>
              </a:spcBef>
              <a:spcAft>
                <a:spcPts val="0"/>
              </a:spcAft>
              <a:buClrTx/>
              <a:buSzPct val="100000"/>
              <a:buFontTx/>
              <a:buChar char="•"/>
              <a:tabLst/>
              <a:defRPr/>
            </a:pPr>
            <a:r>
              <a:rPr lang="en-US" sz="1200" b="1" kern="0" spc="46">
                <a:latin typeface="Roboto" panose="02000000000000000000" pitchFamily="2" charset="0"/>
                <a:ea typeface="Roboto" panose="02000000000000000000" pitchFamily="2" charset="0"/>
                <a:cs typeface="Roboto" panose="02000000000000000000" pitchFamily="2" charset="0"/>
              </a:rPr>
              <a:t>It’s our responsibility to meet community needs, and the need is there. </a:t>
            </a:r>
            <a:r>
              <a:rPr lang="en-US" sz="1200" b="0" kern="0" spc="46">
                <a:latin typeface="Roboto" panose="02000000000000000000" pitchFamily="2" charset="0"/>
                <a:ea typeface="Roboto" panose="02000000000000000000" pitchFamily="2" charset="0"/>
                <a:cs typeface="Roboto" panose="02000000000000000000" pitchFamily="2" charset="0"/>
              </a:rPr>
              <a:t>There are </a:t>
            </a:r>
            <a:r>
              <a:rPr lang="en-US" sz="2400" b="0" kern="0" spc="46">
                <a:solidFill>
                  <a:srgbClr val="990000"/>
                </a:solidFill>
                <a:effectLst/>
                <a:latin typeface="Roboto" panose="02000000000000000000" pitchFamily="2" charset="0"/>
                <a:ea typeface="Roboto" panose="02000000000000000000" pitchFamily="2" charset="0"/>
                <a:cs typeface="Roboto" panose="02000000000000000000" pitchFamily="2" charset="0"/>
              </a:rPr>
              <a:t>l</a:t>
            </a:r>
            <a:r>
              <a:rPr lang="en-US" sz="2400" b="0">
                <a:solidFill>
                  <a:srgbClr val="990000"/>
                </a:solidFill>
                <a:effectLst/>
                <a:latin typeface="Roboto" panose="02000000000000000000" pitchFamily="2" charset="0"/>
                <a:ea typeface="Roboto" panose="02000000000000000000" pitchFamily="2" charset="0"/>
                <a:cs typeface="Roboto" panose="02000000000000000000" pitchFamily="2" charset="0"/>
              </a:rPr>
              <a:t>arge populations of underserved people across the region, and federally designated medically underserved areas in every county in North Florida. We know the a</a:t>
            </a:r>
            <a:r>
              <a:rPr lang="en-US" sz="2400" b="0">
                <a:solidFill>
                  <a:srgbClr val="990000"/>
                </a:solidFill>
                <a:latin typeface="Roboto" panose="02000000000000000000" pitchFamily="2" charset="0"/>
                <a:ea typeface="Roboto" panose="02000000000000000000" pitchFamily="2" charset="0"/>
                <a:cs typeface="Roboto" panose="02000000000000000000" pitchFamily="2" charset="0"/>
              </a:rPr>
              <a:t>rea has been affected by hurricanes and economic challenges</a:t>
            </a:r>
            <a:r>
              <a:rPr lang="en-US" sz="2400" b="0">
                <a:solidFill>
                  <a:srgbClr val="990000"/>
                </a:solidFill>
                <a:effectLst/>
                <a:latin typeface="Roboto" panose="02000000000000000000" pitchFamily="2" charset="0"/>
                <a:ea typeface="Roboto" panose="02000000000000000000" pitchFamily="2" charset="0"/>
                <a:cs typeface="Roboto" panose="02000000000000000000" pitchFamily="2" charset="0"/>
              </a:rPr>
              <a:t> and there are large aging and rural populations that have historically had less access to high quality healthcare. </a:t>
            </a:r>
            <a:r>
              <a:rPr lang="en-US" sz="2400" b="0">
                <a:solidFill>
                  <a:srgbClr val="990000"/>
                </a:solidFill>
                <a:latin typeface="Roboto" panose="02000000000000000000" pitchFamily="2" charset="0"/>
                <a:ea typeface="Roboto" panose="02000000000000000000" pitchFamily="2" charset="0"/>
                <a:cs typeface="Roboto" panose="02000000000000000000" pitchFamily="2" charset="0"/>
              </a:rPr>
              <a:t>FSU Health is an opportunity to reimagine team-based healthcare in the region.</a:t>
            </a:r>
          </a:p>
          <a:p>
            <a:pPr marL="919163" lvl="1" indent="-461963">
              <a:lnSpc>
                <a:spcPct val="107000"/>
              </a:lnSpc>
              <a:buFont typeface="+mj-lt"/>
              <a:buAutoNum type="alphaLcParenR"/>
            </a:pPr>
            <a:endParaRPr lang="en-US" sz="1200" b="1" kern="0" spc="46">
              <a:latin typeface="Roboto" panose="02000000000000000000" pitchFamily="2" charset="0"/>
              <a:ea typeface="Roboto" panose="02000000000000000000" pitchFamily="2" charset="0"/>
              <a:cs typeface="Roboto" panose="02000000000000000000" pitchFamily="2" charset="0"/>
            </a:endParaRPr>
          </a:p>
          <a:p>
            <a:pPr marL="242900" indent="-242900" algn="l">
              <a:lnSpc>
                <a:spcPts val="3140"/>
              </a:lnSpc>
              <a:buSzPct val="100000"/>
              <a:buChar char="•"/>
            </a:pPr>
            <a:r>
              <a:rPr lang="en-US" sz="1200" b="1" kern="0" spc="46">
                <a:latin typeface="Roboto" panose="02000000000000000000" pitchFamily="2" charset="0"/>
                <a:ea typeface="Roboto" panose="02000000000000000000" pitchFamily="2" charset="0"/>
                <a:cs typeface="Roboto" panose="02000000000000000000" pitchFamily="2" charset="0"/>
              </a:rPr>
              <a:t>We can increase FSU’s impact through a h</a:t>
            </a:r>
            <a:r>
              <a:rPr lang="en-US" sz="1200" kern="0" spc="46">
                <a:latin typeface="Roboto" panose="02000000000000000000" pitchFamily="2" charset="0"/>
                <a:ea typeface="Roboto" panose="02000000000000000000" pitchFamily="2" charset="0"/>
                <a:cs typeface="Roboto" panose="02000000000000000000" pitchFamily="2" charset="0"/>
              </a:rPr>
              <a:t>olistic approach to rural health and aging population. This will benefit our community and the state, and increase access for those who need healthcare most. This aligns with TMH's strategic goal to provide the best patient-centered quality of care.</a:t>
            </a:r>
          </a:p>
          <a:p>
            <a:pPr algn="l">
              <a:lnSpc>
                <a:spcPts val="3140"/>
              </a:lnSpc>
              <a:buSzPct val="100000"/>
            </a:pPr>
            <a:endParaRPr lang="en-US" sz="1200" kern="0" spc="46">
              <a:latin typeface="Roboto" panose="02000000000000000000" pitchFamily="2" charset="0"/>
              <a:ea typeface="Roboto" panose="02000000000000000000" pitchFamily="2" charset="0"/>
              <a:cs typeface="Roboto" panose="02000000000000000000" pitchFamily="2" charset="0"/>
            </a:endParaRPr>
          </a:p>
          <a:p>
            <a:pPr marL="242900" indent="-242900" algn="l">
              <a:lnSpc>
                <a:spcPts val="3140"/>
              </a:lnSpc>
              <a:spcBef>
                <a:spcPts val="13"/>
              </a:spcBef>
              <a:buSzPct val="100000"/>
              <a:buChar char="•"/>
            </a:pPr>
            <a:r>
              <a:rPr lang="en-US" sz="1200" b="1" kern="0" spc="46">
                <a:latin typeface="Roboto" panose="02000000000000000000" pitchFamily="2" charset="0"/>
                <a:ea typeface="Roboto" panose="02000000000000000000" pitchFamily="2" charset="0"/>
                <a:cs typeface="Roboto" panose="02000000000000000000" pitchFamily="2" charset="0"/>
              </a:rPr>
              <a:t>Reputationally, </a:t>
            </a:r>
            <a:r>
              <a:rPr lang="en-US" sz="1200" b="0" kern="0" spc="46">
                <a:latin typeface="Roboto" panose="02000000000000000000" pitchFamily="2" charset="0"/>
                <a:ea typeface="Roboto" panose="02000000000000000000" pitchFamily="2" charset="0"/>
                <a:cs typeface="Roboto" panose="02000000000000000000" pitchFamily="2" charset="0"/>
              </a:rPr>
              <a:t>FSU Health helps </a:t>
            </a:r>
            <a:r>
              <a:rPr lang="en-US" sz="1200" kern="0" spc="46">
                <a:latin typeface="Roboto" panose="02000000000000000000" pitchFamily="2" charset="0"/>
                <a:ea typeface="Roboto" panose="02000000000000000000" pitchFamily="2" charset="0"/>
                <a:cs typeface="Roboto" panose="02000000000000000000" pitchFamily="2" charset="0"/>
              </a:rPr>
              <a:t>solidify FSU as a leader in STEM, health and translational science, which may help us gain American Association of Universities (AAU) membership, attract the best faculty and students, and continue to grow our national ranking. </a:t>
            </a:r>
          </a:p>
          <a:p>
            <a:pPr marL="242900" indent="-242900" algn="l">
              <a:lnSpc>
                <a:spcPts val="3140"/>
              </a:lnSpc>
              <a:spcBef>
                <a:spcPts val="13"/>
              </a:spcBef>
              <a:buSzPct val="100000"/>
              <a:buChar char="•"/>
            </a:pPr>
            <a:endParaRPr lang="en-US" sz="1200" kern="0" spc="46">
              <a:latin typeface="Roboto" panose="02000000000000000000" pitchFamily="2" charset="0"/>
              <a:ea typeface="Roboto" panose="02000000000000000000" pitchFamily="2" charset="0"/>
              <a:cs typeface="Roboto" panose="02000000000000000000" pitchFamily="2" charset="0"/>
            </a:endParaRPr>
          </a:p>
          <a:p>
            <a:pPr marL="242900" indent="-242900" algn="l">
              <a:lnSpc>
                <a:spcPts val="3140"/>
              </a:lnSpc>
              <a:spcBef>
                <a:spcPts val="13"/>
              </a:spcBef>
              <a:buSzPct val="100000"/>
              <a:buChar char="•"/>
            </a:pPr>
            <a:r>
              <a:rPr lang="en-US" sz="1200" b="1" kern="0" spc="46">
                <a:latin typeface="Roboto" panose="02000000000000000000" pitchFamily="2" charset="0"/>
                <a:ea typeface="Roboto" panose="02000000000000000000" pitchFamily="2" charset="0"/>
                <a:cs typeface="Roboto" panose="02000000000000000000" pitchFamily="2" charset="0"/>
              </a:rPr>
              <a:t>And FSU Health will help us win additional NIH funding</a:t>
            </a:r>
            <a:r>
              <a:rPr lang="en-US" sz="1200" kern="0" spc="46">
                <a:latin typeface="Roboto" panose="02000000000000000000" pitchFamily="2" charset="0"/>
                <a:ea typeface="Roboto" panose="02000000000000000000" pitchFamily="2" charset="0"/>
                <a:cs typeface="Roboto" panose="02000000000000000000" pitchFamily="2" charset="0"/>
              </a:rPr>
              <a:t>, which leads to more research and the ability to help more people.</a:t>
            </a:r>
            <a:endParaRPr lang="en-US">
              <a:latin typeface="Roboto" panose="02000000000000000000" pitchFamily="2" charset="0"/>
              <a:ea typeface="Roboto" panose="02000000000000000000" pitchFamily="2" charset="0"/>
              <a:cs typeface="Roboto" panose="02000000000000000000" pitchFamily="2" charset="0"/>
            </a:endParaRP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21</a:t>
            </a:fld>
            <a:endParaRPr lang="en-US"/>
          </a:p>
        </p:txBody>
      </p:sp>
    </p:spTree>
    <p:extLst>
      <p:ext uri="{BB962C8B-B14F-4D97-AF65-F5344CB8AC3E}">
        <p14:creationId xmlns:p14="http://schemas.microsoft.com/office/powerpoint/2010/main" val="41891955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defRPr b="1" i="0">
                <a:solidFill>
                  <a:srgbClr val="000000"/>
                </a:solidFill>
                <a:latin typeface="Times New Roman"/>
                <a:cs typeface="Times New Roman"/>
              </a:defRPr>
            </a:lvl1pPr>
          </a:lstStyle>
          <a:p>
            <a:r>
              <a:rPr lang="en-US"/>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rgbClr val="782F3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7551F37-909C-4017-8725-8BF1B8DF7941}" type="datetime1">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1355372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C3A25-7407-64CA-AC1A-DA6D6C9D81D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761A319-F038-113F-2892-060885C11E6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67638BB-AC36-5ABE-C3B3-6E6E125CA179}"/>
              </a:ext>
            </a:extLst>
          </p:cNvPr>
          <p:cNvSpPr>
            <a:spLocks noGrp="1"/>
          </p:cNvSpPr>
          <p:nvPr>
            <p:ph type="dt" sz="half" idx="10"/>
          </p:nvPr>
        </p:nvSpPr>
        <p:spPr/>
        <p:txBody>
          <a:bodyPr/>
          <a:lstStyle/>
          <a:p>
            <a:fld id="{71F9121E-9A0C-412A-87BA-283092AB261E}" type="datetimeFigureOut">
              <a:rPr lang="en-US" smtClean="0"/>
              <a:t>4/3/2024</a:t>
            </a:fld>
            <a:endParaRPr lang="en-US"/>
          </a:p>
        </p:txBody>
      </p:sp>
      <p:sp>
        <p:nvSpPr>
          <p:cNvPr id="5" name="Footer Placeholder 4">
            <a:extLst>
              <a:ext uri="{FF2B5EF4-FFF2-40B4-BE49-F238E27FC236}">
                <a16:creationId xmlns:a16="http://schemas.microsoft.com/office/drawing/2014/main" id="{2B9EA3B4-0A15-4FDA-4C69-46BCC44EDE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AA41FE-47A2-2CA1-FFAB-371BDFCF38C3}"/>
              </a:ext>
            </a:extLst>
          </p:cNvPr>
          <p:cNvSpPr>
            <a:spLocks noGrp="1"/>
          </p:cNvSpPr>
          <p:nvPr>
            <p:ph type="sldNum" sz="quarter" idx="12"/>
          </p:nvPr>
        </p:nvSpPr>
        <p:spPr/>
        <p:txBody>
          <a:bodyPr/>
          <a:lstStyle/>
          <a:p>
            <a:fld id="{12B2711F-E278-4042-8256-0711B9FF50A4}" type="slidenum">
              <a:rPr lang="en-US" smtClean="0"/>
              <a:t>‹#›</a:t>
            </a:fld>
            <a:endParaRPr lang="en-US"/>
          </a:p>
        </p:txBody>
      </p:sp>
    </p:spTree>
    <p:extLst>
      <p:ext uri="{BB962C8B-B14F-4D97-AF65-F5344CB8AC3E}">
        <p14:creationId xmlns:p14="http://schemas.microsoft.com/office/powerpoint/2010/main" val="977452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5307-D104-01F9-E147-6E6CB4CCB2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C30C71-96C3-7F8D-2DB7-D7E7996F12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5E04F8-3095-1B23-8B26-A0C1FE32574C}"/>
              </a:ext>
            </a:extLst>
          </p:cNvPr>
          <p:cNvSpPr>
            <a:spLocks noGrp="1"/>
          </p:cNvSpPr>
          <p:nvPr>
            <p:ph type="dt" sz="half" idx="10"/>
          </p:nvPr>
        </p:nvSpPr>
        <p:spPr/>
        <p:txBody>
          <a:bodyPr/>
          <a:lstStyle/>
          <a:p>
            <a:fld id="{71F9121E-9A0C-412A-87BA-283092AB261E}" type="datetimeFigureOut">
              <a:rPr lang="en-US" smtClean="0"/>
              <a:t>4/3/2024</a:t>
            </a:fld>
            <a:endParaRPr lang="en-US"/>
          </a:p>
        </p:txBody>
      </p:sp>
      <p:sp>
        <p:nvSpPr>
          <p:cNvPr id="5" name="Footer Placeholder 4">
            <a:extLst>
              <a:ext uri="{FF2B5EF4-FFF2-40B4-BE49-F238E27FC236}">
                <a16:creationId xmlns:a16="http://schemas.microsoft.com/office/drawing/2014/main" id="{2594E53D-709F-51EE-9B2F-275BEB44E1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84FB66-8AEC-F684-73DC-1A8F0F1B455F}"/>
              </a:ext>
            </a:extLst>
          </p:cNvPr>
          <p:cNvSpPr>
            <a:spLocks noGrp="1"/>
          </p:cNvSpPr>
          <p:nvPr>
            <p:ph type="sldNum" sz="quarter" idx="12"/>
          </p:nvPr>
        </p:nvSpPr>
        <p:spPr/>
        <p:txBody>
          <a:bodyPr/>
          <a:lstStyle/>
          <a:p>
            <a:fld id="{12B2711F-E278-4042-8256-0711B9FF50A4}" type="slidenum">
              <a:rPr lang="en-US" smtClean="0"/>
              <a:t>‹#›</a:t>
            </a:fld>
            <a:endParaRPr lang="en-US"/>
          </a:p>
        </p:txBody>
      </p:sp>
    </p:spTree>
    <p:extLst>
      <p:ext uri="{BB962C8B-B14F-4D97-AF65-F5344CB8AC3E}">
        <p14:creationId xmlns:p14="http://schemas.microsoft.com/office/powerpoint/2010/main" val="6710998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0B715-C4CB-B108-67A0-13F817FB0A1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3FE008A-AF15-1A9C-E75E-8E005C24E884}"/>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4D8272-DFA4-F9EB-491A-27A38195763C}"/>
              </a:ext>
            </a:extLst>
          </p:cNvPr>
          <p:cNvSpPr>
            <a:spLocks noGrp="1"/>
          </p:cNvSpPr>
          <p:nvPr>
            <p:ph type="dt" sz="half" idx="10"/>
          </p:nvPr>
        </p:nvSpPr>
        <p:spPr/>
        <p:txBody>
          <a:bodyPr/>
          <a:lstStyle/>
          <a:p>
            <a:fld id="{71F9121E-9A0C-412A-87BA-283092AB261E}" type="datetimeFigureOut">
              <a:rPr lang="en-US" smtClean="0"/>
              <a:t>4/3/2024</a:t>
            </a:fld>
            <a:endParaRPr lang="en-US"/>
          </a:p>
        </p:txBody>
      </p:sp>
      <p:sp>
        <p:nvSpPr>
          <p:cNvPr id="5" name="Footer Placeholder 4">
            <a:extLst>
              <a:ext uri="{FF2B5EF4-FFF2-40B4-BE49-F238E27FC236}">
                <a16:creationId xmlns:a16="http://schemas.microsoft.com/office/drawing/2014/main" id="{198F52DE-1447-ADCE-B8B8-DECA4F4E0C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EE66FB-6C66-83D2-5997-DFB3D6DA8B41}"/>
              </a:ext>
            </a:extLst>
          </p:cNvPr>
          <p:cNvSpPr>
            <a:spLocks noGrp="1"/>
          </p:cNvSpPr>
          <p:nvPr>
            <p:ph type="sldNum" sz="quarter" idx="12"/>
          </p:nvPr>
        </p:nvSpPr>
        <p:spPr/>
        <p:txBody>
          <a:bodyPr/>
          <a:lstStyle/>
          <a:p>
            <a:fld id="{12B2711F-E278-4042-8256-0711B9FF50A4}" type="slidenum">
              <a:rPr lang="en-US" smtClean="0"/>
              <a:t>‹#›</a:t>
            </a:fld>
            <a:endParaRPr lang="en-US"/>
          </a:p>
        </p:txBody>
      </p:sp>
    </p:spTree>
    <p:extLst>
      <p:ext uri="{BB962C8B-B14F-4D97-AF65-F5344CB8AC3E}">
        <p14:creationId xmlns:p14="http://schemas.microsoft.com/office/powerpoint/2010/main" val="405417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D84CE-86F2-FA99-D33D-43F22BA654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9CDC07-CD27-7996-2AB0-B4FFAC69A76D}"/>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9C3060-F3D7-D6B0-49B5-A48F7F75880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D9B119-812E-EA38-6B50-7D616E99F44C}"/>
              </a:ext>
            </a:extLst>
          </p:cNvPr>
          <p:cNvSpPr>
            <a:spLocks noGrp="1"/>
          </p:cNvSpPr>
          <p:nvPr>
            <p:ph type="dt" sz="half" idx="10"/>
          </p:nvPr>
        </p:nvSpPr>
        <p:spPr/>
        <p:txBody>
          <a:bodyPr/>
          <a:lstStyle/>
          <a:p>
            <a:fld id="{71F9121E-9A0C-412A-87BA-283092AB261E}" type="datetimeFigureOut">
              <a:rPr lang="en-US" smtClean="0"/>
              <a:t>4/3/2024</a:t>
            </a:fld>
            <a:endParaRPr lang="en-US"/>
          </a:p>
        </p:txBody>
      </p:sp>
      <p:sp>
        <p:nvSpPr>
          <p:cNvPr id="6" name="Footer Placeholder 5">
            <a:extLst>
              <a:ext uri="{FF2B5EF4-FFF2-40B4-BE49-F238E27FC236}">
                <a16:creationId xmlns:a16="http://schemas.microsoft.com/office/drawing/2014/main" id="{25FCDC56-96D6-55B6-73F8-CFFFA5E54A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E67DCA-B891-BFD2-A262-FD930C558F9D}"/>
              </a:ext>
            </a:extLst>
          </p:cNvPr>
          <p:cNvSpPr>
            <a:spLocks noGrp="1"/>
          </p:cNvSpPr>
          <p:nvPr>
            <p:ph type="sldNum" sz="quarter" idx="12"/>
          </p:nvPr>
        </p:nvSpPr>
        <p:spPr/>
        <p:txBody>
          <a:bodyPr/>
          <a:lstStyle/>
          <a:p>
            <a:fld id="{12B2711F-E278-4042-8256-0711B9FF50A4}" type="slidenum">
              <a:rPr lang="en-US" smtClean="0"/>
              <a:t>‹#›</a:t>
            </a:fld>
            <a:endParaRPr lang="en-US"/>
          </a:p>
        </p:txBody>
      </p:sp>
    </p:spTree>
    <p:extLst>
      <p:ext uri="{BB962C8B-B14F-4D97-AF65-F5344CB8AC3E}">
        <p14:creationId xmlns:p14="http://schemas.microsoft.com/office/powerpoint/2010/main" val="291071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5EB02-C4E7-C076-C182-5942B77CEAE6}"/>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E141B5-7A95-DB92-9AE5-DF5D3076BBB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AB7ECB4-AABA-9AC1-3C1C-4D1B56B95CDB}"/>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B9EE1A-8845-C370-AA99-3E718948CC1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CFFCFC3-F79E-EC71-BC9C-946D958D00F4}"/>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383D2A-8D54-3035-6BC1-6B70330383DE}"/>
              </a:ext>
            </a:extLst>
          </p:cNvPr>
          <p:cNvSpPr>
            <a:spLocks noGrp="1"/>
          </p:cNvSpPr>
          <p:nvPr>
            <p:ph type="dt" sz="half" idx="10"/>
          </p:nvPr>
        </p:nvSpPr>
        <p:spPr/>
        <p:txBody>
          <a:bodyPr/>
          <a:lstStyle/>
          <a:p>
            <a:fld id="{71F9121E-9A0C-412A-87BA-283092AB261E}" type="datetimeFigureOut">
              <a:rPr lang="en-US" smtClean="0"/>
              <a:t>4/3/2024</a:t>
            </a:fld>
            <a:endParaRPr lang="en-US"/>
          </a:p>
        </p:txBody>
      </p:sp>
      <p:sp>
        <p:nvSpPr>
          <p:cNvPr id="8" name="Footer Placeholder 7">
            <a:extLst>
              <a:ext uri="{FF2B5EF4-FFF2-40B4-BE49-F238E27FC236}">
                <a16:creationId xmlns:a16="http://schemas.microsoft.com/office/drawing/2014/main" id="{EE73CC07-AEB2-F25B-94B4-87EDF9EC66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43925D-28F7-9FF0-56A6-B738E857592C}"/>
              </a:ext>
            </a:extLst>
          </p:cNvPr>
          <p:cNvSpPr>
            <a:spLocks noGrp="1"/>
          </p:cNvSpPr>
          <p:nvPr>
            <p:ph type="sldNum" sz="quarter" idx="12"/>
          </p:nvPr>
        </p:nvSpPr>
        <p:spPr/>
        <p:txBody>
          <a:bodyPr/>
          <a:lstStyle/>
          <a:p>
            <a:fld id="{12B2711F-E278-4042-8256-0711B9FF50A4}" type="slidenum">
              <a:rPr lang="en-US" smtClean="0"/>
              <a:t>‹#›</a:t>
            </a:fld>
            <a:endParaRPr lang="en-US"/>
          </a:p>
        </p:txBody>
      </p:sp>
    </p:spTree>
    <p:extLst>
      <p:ext uri="{BB962C8B-B14F-4D97-AF65-F5344CB8AC3E}">
        <p14:creationId xmlns:p14="http://schemas.microsoft.com/office/powerpoint/2010/main" val="3697730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A0FD5-CC67-0BA8-298F-A497776E12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6B46E2-22D2-F3AD-A035-DA630773F9D1}"/>
              </a:ext>
            </a:extLst>
          </p:cNvPr>
          <p:cNvSpPr>
            <a:spLocks noGrp="1"/>
          </p:cNvSpPr>
          <p:nvPr>
            <p:ph type="dt" sz="half" idx="10"/>
          </p:nvPr>
        </p:nvSpPr>
        <p:spPr/>
        <p:txBody>
          <a:bodyPr/>
          <a:lstStyle/>
          <a:p>
            <a:fld id="{71F9121E-9A0C-412A-87BA-283092AB261E}" type="datetimeFigureOut">
              <a:rPr lang="en-US" smtClean="0"/>
              <a:t>4/3/2024</a:t>
            </a:fld>
            <a:endParaRPr lang="en-US"/>
          </a:p>
        </p:txBody>
      </p:sp>
      <p:sp>
        <p:nvSpPr>
          <p:cNvPr id="4" name="Footer Placeholder 3">
            <a:extLst>
              <a:ext uri="{FF2B5EF4-FFF2-40B4-BE49-F238E27FC236}">
                <a16:creationId xmlns:a16="http://schemas.microsoft.com/office/drawing/2014/main" id="{D749E1F4-4C00-C00D-54E1-1CC4B42511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CB5553-F6C1-FE59-0739-6CBC309085E2}"/>
              </a:ext>
            </a:extLst>
          </p:cNvPr>
          <p:cNvSpPr>
            <a:spLocks noGrp="1"/>
          </p:cNvSpPr>
          <p:nvPr>
            <p:ph type="sldNum" sz="quarter" idx="12"/>
          </p:nvPr>
        </p:nvSpPr>
        <p:spPr/>
        <p:txBody>
          <a:bodyPr/>
          <a:lstStyle/>
          <a:p>
            <a:fld id="{12B2711F-E278-4042-8256-0711B9FF50A4}" type="slidenum">
              <a:rPr lang="en-US" smtClean="0"/>
              <a:t>‹#›</a:t>
            </a:fld>
            <a:endParaRPr lang="en-US"/>
          </a:p>
        </p:txBody>
      </p:sp>
    </p:spTree>
    <p:extLst>
      <p:ext uri="{BB962C8B-B14F-4D97-AF65-F5344CB8AC3E}">
        <p14:creationId xmlns:p14="http://schemas.microsoft.com/office/powerpoint/2010/main" val="718547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DB2D02-6C7C-E8CC-E828-A361A832A1C8}"/>
              </a:ext>
            </a:extLst>
          </p:cNvPr>
          <p:cNvSpPr>
            <a:spLocks noGrp="1"/>
          </p:cNvSpPr>
          <p:nvPr>
            <p:ph type="dt" sz="half" idx="10"/>
          </p:nvPr>
        </p:nvSpPr>
        <p:spPr/>
        <p:txBody>
          <a:bodyPr/>
          <a:lstStyle/>
          <a:p>
            <a:fld id="{71F9121E-9A0C-412A-87BA-283092AB261E}" type="datetimeFigureOut">
              <a:rPr lang="en-US" smtClean="0"/>
              <a:t>4/3/2024</a:t>
            </a:fld>
            <a:endParaRPr lang="en-US"/>
          </a:p>
        </p:txBody>
      </p:sp>
      <p:sp>
        <p:nvSpPr>
          <p:cNvPr id="3" name="Footer Placeholder 2">
            <a:extLst>
              <a:ext uri="{FF2B5EF4-FFF2-40B4-BE49-F238E27FC236}">
                <a16:creationId xmlns:a16="http://schemas.microsoft.com/office/drawing/2014/main" id="{7953DCC9-BA0C-D5D3-8774-C4FF9755F8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7484A9-C5BD-37D6-7342-2D68DD0CC7AF}"/>
              </a:ext>
            </a:extLst>
          </p:cNvPr>
          <p:cNvSpPr>
            <a:spLocks noGrp="1"/>
          </p:cNvSpPr>
          <p:nvPr>
            <p:ph type="sldNum" sz="quarter" idx="12"/>
          </p:nvPr>
        </p:nvSpPr>
        <p:spPr/>
        <p:txBody>
          <a:bodyPr/>
          <a:lstStyle/>
          <a:p>
            <a:fld id="{12B2711F-E278-4042-8256-0711B9FF50A4}" type="slidenum">
              <a:rPr lang="en-US" smtClean="0"/>
              <a:t>‹#›</a:t>
            </a:fld>
            <a:endParaRPr lang="en-US"/>
          </a:p>
        </p:txBody>
      </p:sp>
    </p:spTree>
    <p:extLst>
      <p:ext uri="{BB962C8B-B14F-4D97-AF65-F5344CB8AC3E}">
        <p14:creationId xmlns:p14="http://schemas.microsoft.com/office/powerpoint/2010/main" val="2657268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3A787-6AED-49F6-91E1-D6C77809BE8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067B191-9109-60F5-908D-5F123DBB644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0DCE93-724F-30EE-1349-E56967E2962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AFB9D5D-9DE2-F63E-92F1-B304E66A196E}"/>
              </a:ext>
            </a:extLst>
          </p:cNvPr>
          <p:cNvSpPr>
            <a:spLocks noGrp="1"/>
          </p:cNvSpPr>
          <p:nvPr>
            <p:ph type="dt" sz="half" idx="10"/>
          </p:nvPr>
        </p:nvSpPr>
        <p:spPr/>
        <p:txBody>
          <a:bodyPr/>
          <a:lstStyle/>
          <a:p>
            <a:fld id="{71F9121E-9A0C-412A-87BA-283092AB261E}" type="datetimeFigureOut">
              <a:rPr lang="en-US" smtClean="0"/>
              <a:t>4/3/2024</a:t>
            </a:fld>
            <a:endParaRPr lang="en-US"/>
          </a:p>
        </p:txBody>
      </p:sp>
      <p:sp>
        <p:nvSpPr>
          <p:cNvPr id="6" name="Footer Placeholder 5">
            <a:extLst>
              <a:ext uri="{FF2B5EF4-FFF2-40B4-BE49-F238E27FC236}">
                <a16:creationId xmlns:a16="http://schemas.microsoft.com/office/drawing/2014/main" id="{C72531AF-80E0-7135-D61B-F40899BCF2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422FF3-FEF8-45F7-9592-A844A81438B4}"/>
              </a:ext>
            </a:extLst>
          </p:cNvPr>
          <p:cNvSpPr>
            <a:spLocks noGrp="1"/>
          </p:cNvSpPr>
          <p:nvPr>
            <p:ph type="sldNum" sz="quarter" idx="12"/>
          </p:nvPr>
        </p:nvSpPr>
        <p:spPr/>
        <p:txBody>
          <a:bodyPr/>
          <a:lstStyle/>
          <a:p>
            <a:fld id="{12B2711F-E278-4042-8256-0711B9FF50A4}" type="slidenum">
              <a:rPr lang="en-US" smtClean="0"/>
              <a:t>‹#›</a:t>
            </a:fld>
            <a:endParaRPr lang="en-US"/>
          </a:p>
        </p:txBody>
      </p:sp>
    </p:spTree>
    <p:extLst>
      <p:ext uri="{BB962C8B-B14F-4D97-AF65-F5344CB8AC3E}">
        <p14:creationId xmlns:p14="http://schemas.microsoft.com/office/powerpoint/2010/main" val="2382841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208EA-A023-F07C-8767-2306F115126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75B418B-075F-66F0-6C07-B5997EA542E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10B1DAF-86C5-908F-BCBC-543F006AAA9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4252A40-E89C-2E65-1544-950757A6924C}"/>
              </a:ext>
            </a:extLst>
          </p:cNvPr>
          <p:cNvSpPr>
            <a:spLocks noGrp="1"/>
          </p:cNvSpPr>
          <p:nvPr>
            <p:ph type="dt" sz="half" idx="10"/>
          </p:nvPr>
        </p:nvSpPr>
        <p:spPr/>
        <p:txBody>
          <a:bodyPr/>
          <a:lstStyle/>
          <a:p>
            <a:fld id="{71F9121E-9A0C-412A-87BA-283092AB261E}" type="datetimeFigureOut">
              <a:rPr lang="en-US" smtClean="0"/>
              <a:t>4/3/2024</a:t>
            </a:fld>
            <a:endParaRPr lang="en-US"/>
          </a:p>
        </p:txBody>
      </p:sp>
      <p:sp>
        <p:nvSpPr>
          <p:cNvPr id="6" name="Footer Placeholder 5">
            <a:extLst>
              <a:ext uri="{FF2B5EF4-FFF2-40B4-BE49-F238E27FC236}">
                <a16:creationId xmlns:a16="http://schemas.microsoft.com/office/drawing/2014/main" id="{C982C74E-16C2-9A4E-F8CA-6B579F940A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A7128C-90C6-1CF3-C573-479D6F778FE6}"/>
              </a:ext>
            </a:extLst>
          </p:cNvPr>
          <p:cNvSpPr>
            <a:spLocks noGrp="1"/>
          </p:cNvSpPr>
          <p:nvPr>
            <p:ph type="sldNum" sz="quarter" idx="12"/>
          </p:nvPr>
        </p:nvSpPr>
        <p:spPr/>
        <p:txBody>
          <a:bodyPr/>
          <a:lstStyle/>
          <a:p>
            <a:fld id="{12B2711F-E278-4042-8256-0711B9FF50A4}" type="slidenum">
              <a:rPr lang="en-US" smtClean="0"/>
              <a:t>‹#›</a:t>
            </a:fld>
            <a:endParaRPr lang="en-US"/>
          </a:p>
        </p:txBody>
      </p:sp>
    </p:spTree>
    <p:extLst>
      <p:ext uri="{BB962C8B-B14F-4D97-AF65-F5344CB8AC3E}">
        <p14:creationId xmlns:p14="http://schemas.microsoft.com/office/powerpoint/2010/main" val="2218786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269D2-EC29-858F-E964-219523FB83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F4A899-6B14-3255-B5CC-47DD75BBB4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8A325B-F0AD-94EF-03B5-B782A5AEDF54}"/>
              </a:ext>
            </a:extLst>
          </p:cNvPr>
          <p:cNvSpPr>
            <a:spLocks noGrp="1"/>
          </p:cNvSpPr>
          <p:nvPr>
            <p:ph type="dt" sz="half" idx="10"/>
          </p:nvPr>
        </p:nvSpPr>
        <p:spPr/>
        <p:txBody>
          <a:bodyPr/>
          <a:lstStyle/>
          <a:p>
            <a:fld id="{71F9121E-9A0C-412A-87BA-283092AB261E}" type="datetimeFigureOut">
              <a:rPr lang="en-US" smtClean="0"/>
              <a:t>4/3/2024</a:t>
            </a:fld>
            <a:endParaRPr lang="en-US"/>
          </a:p>
        </p:txBody>
      </p:sp>
      <p:sp>
        <p:nvSpPr>
          <p:cNvPr id="5" name="Footer Placeholder 4">
            <a:extLst>
              <a:ext uri="{FF2B5EF4-FFF2-40B4-BE49-F238E27FC236}">
                <a16:creationId xmlns:a16="http://schemas.microsoft.com/office/drawing/2014/main" id="{66E0FBEC-B776-0A75-0B02-06C23DF977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3BFDBD-6094-A818-F194-5A85A6C25CE4}"/>
              </a:ext>
            </a:extLst>
          </p:cNvPr>
          <p:cNvSpPr>
            <a:spLocks noGrp="1"/>
          </p:cNvSpPr>
          <p:nvPr>
            <p:ph type="sldNum" sz="quarter" idx="12"/>
          </p:nvPr>
        </p:nvSpPr>
        <p:spPr/>
        <p:txBody>
          <a:bodyPr/>
          <a:lstStyle/>
          <a:p>
            <a:fld id="{12B2711F-E278-4042-8256-0711B9FF50A4}" type="slidenum">
              <a:rPr lang="en-US" smtClean="0"/>
              <a:t>‹#›</a:t>
            </a:fld>
            <a:endParaRPr lang="en-US"/>
          </a:p>
        </p:txBody>
      </p:sp>
    </p:spTree>
    <p:extLst>
      <p:ext uri="{BB962C8B-B14F-4D97-AF65-F5344CB8AC3E}">
        <p14:creationId xmlns:p14="http://schemas.microsoft.com/office/powerpoint/2010/main" val="2228300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73672"/>
            <a:ext cx="8229600" cy="729154"/>
          </a:xfrm>
        </p:spPr>
        <p:txBody>
          <a:bodyPr/>
          <a:lstStyle>
            <a:lvl1pPr>
              <a:defRPr b="0" i="0">
                <a:latin typeface="Times New Roman"/>
                <a:cs typeface="Times New Roman"/>
              </a:defRPr>
            </a:lvl1pPr>
          </a:lstStyle>
          <a:p>
            <a:r>
              <a:rPr lang="en-US"/>
              <a:t>Click to edit Master title style</a:t>
            </a:r>
            <a:endParaRPr lang="en-US" dirty="0"/>
          </a:p>
        </p:txBody>
      </p:sp>
      <p:sp>
        <p:nvSpPr>
          <p:cNvPr id="3" name="Content Placeholder 2"/>
          <p:cNvSpPr>
            <a:spLocks noGrp="1"/>
          </p:cNvSpPr>
          <p:nvPr>
            <p:ph idx="1"/>
          </p:nvPr>
        </p:nvSpPr>
        <p:spPr>
          <a:xfrm>
            <a:off x="457200" y="1760481"/>
            <a:ext cx="8229600" cy="2775019"/>
          </a:xfrm>
        </p:spPr>
        <p:txBody>
          <a:bodyPr/>
          <a:lstStyle>
            <a:lvl1pPr>
              <a:defRPr b="0" i="0">
                <a:latin typeface="Arial"/>
                <a:cs typeface="Arial"/>
              </a:defRPr>
            </a:lvl1pPr>
            <a:lvl2pPr>
              <a:defRPr b="0" i="0">
                <a:latin typeface="Arial"/>
                <a:cs typeface="Arial"/>
              </a:defRPr>
            </a:lvl2pPr>
            <a:lvl3pPr>
              <a:defRPr b="0" i="0">
                <a:latin typeface="Arial"/>
                <a:cs typeface="Arial"/>
              </a:defRPr>
            </a:lvl3pPr>
            <a:lvl4pPr>
              <a:defRPr b="0" i="0">
                <a:latin typeface="Arial"/>
                <a:cs typeface="Arial"/>
              </a:defRPr>
            </a:lvl4pPr>
            <a:lvl5pPr>
              <a:defRPr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4A0DD4-72E0-4C64-9F37-C1BBBBDCA1A0}" type="datetime1">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10868452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AB52B0-015E-55BF-C126-AB1370ED940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3BF8F6-E517-3238-A405-E903450A702A}"/>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D240F-D940-03C3-46B7-F8509303435E}"/>
              </a:ext>
            </a:extLst>
          </p:cNvPr>
          <p:cNvSpPr>
            <a:spLocks noGrp="1"/>
          </p:cNvSpPr>
          <p:nvPr>
            <p:ph type="dt" sz="half" idx="10"/>
          </p:nvPr>
        </p:nvSpPr>
        <p:spPr/>
        <p:txBody>
          <a:bodyPr/>
          <a:lstStyle/>
          <a:p>
            <a:fld id="{71F9121E-9A0C-412A-87BA-283092AB261E}" type="datetimeFigureOut">
              <a:rPr lang="en-US" smtClean="0"/>
              <a:t>4/3/2024</a:t>
            </a:fld>
            <a:endParaRPr lang="en-US"/>
          </a:p>
        </p:txBody>
      </p:sp>
      <p:sp>
        <p:nvSpPr>
          <p:cNvPr id="5" name="Footer Placeholder 4">
            <a:extLst>
              <a:ext uri="{FF2B5EF4-FFF2-40B4-BE49-F238E27FC236}">
                <a16:creationId xmlns:a16="http://schemas.microsoft.com/office/drawing/2014/main" id="{7AF8CD93-CC7E-6EE3-6022-5263F8032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60AF48-4441-44B3-3B7D-28623AB385F5}"/>
              </a:ext>
            </a:extLst>
          </p:cNvPr>
          <p:cNvSpPr>
            <a:spLocks noGrp="1"/>
          </p:cNvSpPr>
          <p:nvPr>
            <p:ph type="sldNum" sz="quarter" idx="12"/>
          </p:nvPr>
        </p:nvSpPr>
        <p:spPr/>
        <p:txBody>
          <a:bodyPr/>
          <a:lstStyle/>
          <a:p>
            <a:fld id="{12B2711F-E278-4042-8256-0711B9FF50A4}" type="slidenum">
              <a:rPr lang="en-US" smtClean="0"/>
              <a:t>‹#›</a:t>
            </a:fld>
            <a:endParaRPr lang="en-US"/>
          </a:p>
        </p:txBody>
      </p:sp>
    </p:spTree>
    <p:extLst>
      <p:ext uri="{BB962C8B-B14F-4D97-AF65-F5344CB8AC3E}">
        <p14:creationId xmlns:p14="http://schemas.microsoft.com/office/powerpoint/2010/main" val="3331802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defRPr b="1" i="0">
                <a:solidFill>
                  <a:schemeClr val="tx1"/>
                </a:solidFill>
                <a:latin typeface="Times New Roman"/>
                <a:cs typeface="Times New Roman"/>
              </a:defRPr>
            </a:lvl1pPr>
          </a:lstStyle>
          <a:p>
            <a:r>
              <a:rPr lang="en-US"/>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rgbClr val="782F3E"/>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DFBFF53-7C97-8C49-AB42-96FD965FEBF4}" type="datetimeFigureOut">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25543766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73672"/>
            <a:ext cx="8229600" cy="729154"/>
          </a:xfrm>
        </p:spPr>
        <p:txBody>
          <a:bodyPr/>
          <a:lstStyle>
            <a:lvl1pPr>
              <a:defRPr b="0" i="0">
                <a:latin typeface="Times New Roman"/>
                <a:cs typeface="Times New Roman"/>
              </a:defRPr>
            </a:lvl1pPr>
          </a:lstStyle>
          <a:p>
            <a:r>
              <a:rPr lang="en-US"/>
              <a:t>Click to edit Master title style</a:t>
            </a:r>
            <a:endParaRPr lang="en-US" dirty="0"/>
          </a:p>
        </p:txBody>
      </p:sp>
      <p:sp>
        <p:nvSpPr>
          <p:cNvPr id="3" name="Content Placeholder 2"/>
          <p:cNvSpPr>
            <a:spLocks noGrp="1"/>
          </p:cNvSpPr>
          <p:nvPr>
            <p:ph idx="1"/>
          </p:nvPr>
        </p:nvSpPr>
        <p:spPr>
          <a:xfrm>
            <a:off x="457200" y="1760481"/>
            <a:ext cx="8229600" cy="2775019"/>
          </a:xfrm>
        </p:spPr>
        <p:txBody>
          <a:bodyPr/>
          <a:lstStyle>
            <a:lvl1pPr>
              <a:defRPr b="0" i="0">
                <a:latin typeface="Arial"/>
                <a:cs typeface="Arial"/>
              </a:defRPr>
            </a:lvl1pPr>
            <a:lvl2pPr>
              <a:defRPr b="0" i="0">
                <a:latin typeface="Arial"/>
                <a:cs typeface="Arial"/>
              </a:defRPr>
            </a:lvl2pPr>
            <a:lvl3pPr>
              <a:defRPr b="0" i="0">
                <a:latin typeface="Arial"/>
                <a:cs typeface="Arial"/>
              </a:defRPr>
            </a:lvl3pPr>
            <a:lvl4pPr>
              <a:defRPr b="0" i="0">
                <a:latin typeface="Arial"/>
                <a:cs typeface="Arial"/>
              </a:defRPr>
            </a:lvl4pPr>
            <a:lvl5pPr>
              <a:defRPr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FBFF53-7C97-8C49-AB42-96FD965FEBF4}" type="datetimeFigureOut">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24348737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solidFill>
                  <a:srgbClr val="782F3E"/>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rgbClr val="000000"/>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FBFF53-7C97-8C49-AB42-96FD965FEBF4}" type="datetimeFigureOut">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24903749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76010"/>
            <a:ext cx="8229600" cy="647987"/>
          </a:xfrm>
        </p:spPr>
        <p:txBody>
          <a:bodyPr/>
          <a:lstStyle>
            <a:lvl1pPr>
              <a:defRPr b="1" i="0">
                <a:latin typeface="Times New Roman"/>
                <a:cs typeface="Times New Roman"/>
              </a:defRPr>
            </a:lvl1pPr>
          </a:lstStyle>
          <a:p>
            <a:r>
              <a:rPr lang="en-US"/>
              <a:t>Click to edit Master title style</a:t>
            </a:r>
            <a:endParaRPr lang="en-US" dirty="0"/>
          </a:p>
        </p:txBody>
      </p:sp>
      <p:sp>
        <p:nvSpPr>
          <p:cNvPr id="3" name="Content Placeholder 2"/>
          <p:cNvSpPr>
            <a:spLocks noGrp="1"/>
          </p:cNvSpPr>
          <p:nvPr>
            <p:ph sz="half" idx="1"/>
          </p:nvPr>
        </p:nvSpPr>
        <p:spPr>
          <a:xfrm>
            <a:off x="457200" y="1642238"/>
            <a:ext cx="4038600" cy="2956037"/>
          </a:xfrm>
        </p:spPr>
        <p:txBody>
          <a:bodyPr/>
          <a:lstStyle>
            <a:lvl1pPr>
              <a:defRPr sz="2100" b="0" i="0">
                <a:latin typeface="Arial"/>
                <a:cs typeface="Arial"/>
              </a:defRPr>
            </a:lvl1pPr>
            <a:lvl2pPr>
              <a:defRPr sz="1800" b="0" i="0">
                <a:latin typeface="Arial"/>
                <a:cs typeface="Arial"/>
              </a:defRPr>
            </a:lvl2pPr>
            <a:lvl3pPr>
              <a:defRPr sz="1500" b="0" i="0">
                <a:latin typeface="Arial"/>
                <a:cs typeface="Arial"/>
              </a:defRPr>
            </a:lvl3pPr>
            <a:lvl4pPr>
              <a:defRPr sz="1350" b="0" i="0">
                <a:latin typeface="Arial"/>
                <a:cs typeface="Arial"/>
              </a:defRPr>
            </a:lvl4pPr>
            <a:lvl5pPr>
              <a:defRPr sz="1350" b="0" i="0">
                <a:latin typeface="Arial"/>
                <a:cs typeface="Aria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42238"/>
            <a:ext cx="4038600" cy="2956037"/>
          </a:xfrm>
        </p:spPr>
        <p:txBody>
          <a:bodyPr/>
          <a:lstStyle>
            <a:lvl1pPr>
              <a:defRPr sz="2100" b="0" i="0">
                <a:latin typeface="Arial"/>
                <a:cs typeface="Arial"/>
              </a:defRPr>
            </a:lvl1pPr>
            <a:lvl2pPr>
              <a:defRPr sz="1800" b="0" i="0">
                <a:latin typeface="Arial"/>
                <a:cs typeface="Arial"/>
              </a:defRPr>
            </a:lvl2pPr>
            <a:lvl3pPr>
              <a:defRPr sz="1500" b="0" i="0">
                <a:latin typeface="Arial"/>
                <a:cs typeface="Arial"/>
              </a:defRPr>
            </a:lvl3pPr>
            <a:lvl4pPr>
              <a:defRPr sz="1350" b="0" i="0">
                <a:latin typeface="Arial"/>
                <a:cs typeface="Arial"/>
              </a:defRPr>
            </a:lvl4pPr>
            <a:lvl5pPr>
              <a:defRPr sz="1350" b="0" i="0">
                <a:latin typeface="Arial"/>
                <a:cs typeface="Aria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FBFF53-7C97-8C49-AB42-96FD965FEBF4}" type="datetimeFigureOut">
              <a:rPr lang="en-US" smtClean="0"/>
              <a:t>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2022544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932789"/>
            <a:ext cx="4040188" cy="59982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55375"/>
            <a:ext cx="4040188" cy="2949470"/>
          </a:xfrm>
        </p:spPr>
        <p:txBody>
          <a:bodyPr/>
          <a:lstStyle>
            <a:lvl1pPr>
              <a:defRPr sz="1800">
                <a:latin typeface="+mj-lt"/>
              </a:defRPr>
            </a:lvl1pPr>
            <a:lvl2pPr>
              <a:defRPr sz="1500">
                <a:latin typeface="+mj-lt"/>
              </a:defRPr>
            </a:lvl2pPr>
            <a:lvl3pPr>
              <a:defRPr sz="1350">
                <a:latin typeface="+mj-lt"/>
              </a:defRPr>
            </a:lvl3pPr>
            <a:lvl4pPr>
              <a:defRPr sz="1200">
                <a:latin typeface="+mj-lt"/>
              </a:defRPr>
            </a:lvl4pPr>
            <a:lvl5pPr>
              <a:defRPr sz="1200">
                <a:latin typeface="+mj-lt"/>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932789"/>
            <a:ext cx="4041775" cy="59982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55375"/>
            <a:ext cx="4041775" cy="2949470"/>
          </a:xfrm>
        </p:spPr>
        <p:txBody>
          <a:bodyPr/>
          <a:lstStyle>
            <a:lvl1pPr>
              <a:defRPr sz="1800">
                <a:latin typeface="+mj-lt"/>
              </a:defRPr>
            </a:lvl1pPr>
            <a:lvl2pPr>
              <a:defRPr sz="1500">
                <a:latin typeface="+mj-lt"/>
              </a:defRPr>
            </a:lvl2pPr>
            <a:lvl3pPr>
              <a:defRPr sz="1350">
                <a:latin typeface="+mj-lt"/>
              </a:defRPr>
            </a:lvl3pPr>
            <a:lvl4pPr>
              <a:defRPr sz="1200">
                <a:latin typeface="+mj-lt"/>
              </a:defRPr>
            </a:lvl4pPr>
            <a:lvl5pPr>
              <a:defRPr sz="1200">
                <a:latin typeface="+mj-lt"/>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FBFF53-7C97-8C49-AB42-96FD965FEBF4}" type="datetimeFigureOut">
              <a:rPr lang="en-US" smtClean="0"/>
              <a:t>4/3/2024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2649107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solidFill>
                  <a:srgbClr val="000000"/>
                </a:solidFill>
                <a:latin typeface="Times New Roman"/>
                <a:cs typeface="Times New Roman"/>
              </a:defRPr>
            </a:lvl1pPr>
          </a:lstStyle>
          <a:p>
            <a:r>
              <a:rPr lang="en-US" dirty="0"/>
              <a:t>Subtitle Page</a:t>
            </a:r>
          </a:p>
        </p:txBody>
      </p:sp>
      <p:sp>
        <p:nvSpPr>
          <p:cNvPr id="3" name="Date Placeholder 2"/>
          <p:cNvSpPr>
            <a:spLocks noGrp="1"/>
          </p:cNvSpPr>
          <p:nvPr>
            <p:ph type="dt" sz="half" idx="10"/>
          </p:nvPr>
        </p:nvSpPr>
        <p:spPr/>
        <p:txBody>
          <a:bodyPr/>
          <a:lstStyle/>
          <a:p>
            <a:fld id="{2DFBFF53-7C97-8C49-AB42-96FD965FEBF4}" type="datetimeFigureOut">
              <a:rPr lang="en-US" smtClean="0"/>
              <a:t>4/3/2024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28788986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FBFF53-7C97-8C49-AB42-96FD965FEBF4}" type="datetimeFigureOut">
              <a:rPr lang="en-US" smtClean="0"/>
              <a:t>4/3/2024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40322347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873674"/>
            <a:ext cx="3008313" cy="951513"/>
          </a:xfrm>
        </p:spPr>
        <p:txBody>
          <a:bodyPr anchor="b"/>
          <a:lstStyle>
            <a:lvl1pPr algn="l">
              <a:defRPr sz="1500" b="1">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3575050" y="873673"/>
            <a:ext cx="5111750" cy="4066190"/>
          </a:xfrm>
        </p:spPr>
        <p:txBody>
          <a:bodyPr/>
          <a:lstStyle>
            <a:lvl1pPr>
              <a:defRPr sz="2400">
                <a:latin typeface="+mj-lt"/>
              </a:defRPr>
            </a:lvl1pPr>
            <a:lvl2pPr>
              <a:defRPr sz="2100">
                <a:latin typeface="+mj-lt"/>
              </a:defRPr>
            </a:lvl2pPr>
            <a:lvl3pPr>
              <a:defRPr sz="1800">
                <a:latin typeface="+mj-lt"/>
              </a:defRPr>
            </a:lvl3pPr>
            <a:lvl4pPr>
              <a:defRPr sz="1500">
                <a:latin typeface="+mj-lt"/>
              </a:defRPr>
            </a:lvl4pPr>
            <a:lvl5pPr>
              <a:defRPr sz="1500">
                <a:latin typeface="+mj-lt"/>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1825187"/>
            <a:ext cx="3008313" cy="311467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DFBFF53-7C97-8C49-AB42-96FD965FEBF4}" type="datetimeFigureOut">
              <a:rPr lang="en-US" smtClean="0"/>
              <a:t>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14484598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10134" y="3928241"/>
            <a:ext cx="7260896" cy="288050"/>
          </a:xfrm>
        </p:spPr>
        <p:txBody>
          <a:bodyPr anchor="b"/>
          <a:lstStyle>
            <a:lvl1pPr algn="l">
              <a:defRPr sz="1500" b="1">
                <a:latin typeface="+mn-lt"/>
              </a:defRPr>
            </a:lvl1pPr>
          </a:lstStyle>
          <a:p>
            <a:r>
              <a:rPr lang="en-US"/>
              <a:t>Click to edit Master title style</a:t>
            </a:r>
            <a:endParaRPr lang="en-US" dirty="0"/>
          </a:p>
        </p:txBody>
      </p:sp>
      <p:sp>
        <p:nvSpPr>
          <p:cNvPr id="3" name="Picture Placeholder 2"/>
          <p:cNvSpPr>
            <a:spLocks noGrp="1"/>
          </p:cNvSpPr>
          <p:nvPr>
            <p:ph type="pic" idx="1"/>
          </p:nvPr>
        </p:nvSpPr>
        <p:spPr>
          <a:xfrm>
            <a:off x="1410134" y="348156"/>
            <a:ext cx="7260896" cy="3481552"/>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410134" y="4216292"/>
            <a:ext cx="7260896" cy="550971"/>
          </a:xfrm>
        </p:spPr>
        <p:txBody>
          <a:bodyPr/>
          <a:lstStyle>
            <a:lvl1pPr marL="0" indent="0">
              <a:buNone/>
              <a:defRPr sz="1050">
                <a:latin typeface="+mj-lt"/>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DFBFF53-7C97-8C49-AB42-96FD965FEBF4}" type="datetimeFigureOut">
              <a:rPr lang="en-US" smtClean="0"/>
              <a:t>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275198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solidFill>
                  <a:srgbClr val="782F3E"/>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698135-F189-4F69-968F-F6497323ACB0}" type="datetime1">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3376877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76010"/>
            <a:ext cx="8229600" cy="647987"/>
          </a:xfrm>
        </p:spPr>
        <p:txBody>
          <a:bodyPr/>
          <a:lstStyle>
            <a:lvl1pPr>
              <a:defRPr b="1" i="0">
                <a:latin typeface="Times New Roman"/>
                <a:cs typeface="Times New Roman"/>
              </a:defRPr>
            </a:lvl1pPr>
          </a:lstStyle>
          <a:p>
            <a:r>
              <a:rPr lang="en-US"/>
              <a:t>Click to edit Master title style</a:t>
            </a:r>
            <a:endParaRPr lang="en-US" dirty="0"/>
          </a:p>
        </p:txBody>
      </p:sp>
      <p:sp>
        <p:nvSpPr>
          <p:cNvPr id="3" name="Content Placeholder 2"/>
          <p:cNvSpPr>
            <a:spLocks noGrp="1"/>
          </p:cNvSpPr>
          <p:nvPr>
            <p:ph sz="half" idx="1"/>
          </p:nvPr>
        </p:nvSpPr>
        <p:spPr>
          <a:xfrm>
            <a:off x="457200" y="1642238"/>
            <a:ext cx="4038600" cy="2956037"/>
          </a:xfrm>
        </p:spPr>
        <p:txBody>
          <a:bodyPr/>
          <a:lstStyle>
            <a:lvl1pPr>
              <a:defRPr sz="2800" b="0" i="0">
                <a:latin typeface="Arial"/>
                <a:cs typeface="Arial"/>
              </a:defRPr>
            </a:lvl1pPr>
            <a:lvl2pPr>
              <a:defRPr sz="2400" b="0" i="0">
                <a:latin typeface="Arial"/>
                <a:cs typeface="Arial"/>
              </a:defRPr>
            </a:lvl2pPr>
            <a:lvl3pPr>
              <a:defRPr sz="2000" b="0" i="0">
                <a:latin typeface="Arial"/>
                <a:cs typeface="Arial"/>
              </a:defRPr>
            </a:lvl3pPr>
            <a:lvl4pPr>
              <a:defRPr sz="1800" b="0" i="0">
                <a:latin typeface="Arial"/>
                <a:cs typeface="Arial"/>
              </a:defRPr>
            </a:lvl4pPr>
            <a:lvl5pPr>
              <a:defRPr sz="1800" b="0" i="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42238"/>
            <a:ext cx="4038600" cy="2956037"/>
          </a:xfrm>
        </p:spPr>
        <p:txBody>
          <a:bodyPr/>
          <a:lstStyle>
            <a:lvl1pPr>
              <a:defRPr sz="2800" b="0" i="0">
                <a:latin typeface="Arial"/>
                <a:cs typeface="Arial"/>
              </a:defRPr>
            </a:lvl1pPr>
            <a:lvl2pPr>
              <a:defRPr sz="2400" b="0" i="0">
                <a:latin typeface="Arial"/>
                <a:cs typeface="Arial"/>
              </a:defRPr>
            </a:lvl2pPr>
            <a:lvl3pPr>
              <a:defRPr sz="2000" b="0" i="0">
                <a:latin typeface="Arial"/>
                <a:cs typeface="Arial"/>
              </a:defRPr>
            </a:lvl3pPr>
            <a:lvl4pPr>
              <a:defRPr sz="1800" b="0" i="0">
                <a:latin typeface="Arial"/>
                <a:cs typeface="Arial"/>
              </a:defRPr>
            </a:lvl4pPr>
            <a:lvl5pPr>
              <a:defRPr sz="1800" b="0" i="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CD10976-DF17-4CB7-88CC-D53FEE3A2A7C}" type="datetime1">
              <a:rPr lang="en-US" smtClean="0"/>
              <a:t>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3044035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932789"/>
            <a:ext cx="4040188" cy="59982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55375"/>
            <a:ext cx="4040188" cy="2949470"/>
          </a:xfr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932789"/>
            <a:ext cx="4041775" cy="59982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55375"/>
            <a:ext cx="4041775" cy="2949470"/>
          </a:xfr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FDE44B-2D48-43C4-8B27-1A624DB93A1E}" type="datetime1">
              <a:rPr lang="en-US" smtClean="0"/>
              <a:t>4/3/2024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12114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solidFill>
                  <a:srgbClr val="000000"/>
                </a:solidFill>
                <a:latin typeface="Times New Roman"/>
                <a:cs typeface="Times New Roman"/>
              </a:defRPr>
            </a:lvl1pPr>
          </a:lstStyle>
          <a:p>
            <a:r>
              <a:rPr lang="en-US" dirty="0"/>
              <a:t>Subtitle Page</a:t>
            </a:r>
          </a:p>
        </p:txBody>
      </p:sp>
      <p:sp>
        <p:nvSpPr>
          <p:cNvPr id="3" name="Date Placeholder 2"/>
          <p:cNvSpPr>
            <a:spLocks noGrp="1"/>
          </p:cNvSpPr>
          <p:nvPr>
            <p:ph type="dt" sz="half" idx="10"/>
          </p:nvPr>
        </p:nvSpPr>
        <p:spPr/>
        <p:txBody>
          <a:bodyPr/>
          <a:lstStyle/>
          <a:p>
            <a:fld id="{2B57EE72-FC79-4D1E-9C30-3F76F4CD00D7}" type="datetime1">
              <a:rPr lang="en-US" smtClean="0"/>
              <a:t>4/3/2024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3341759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92EFAA-7AEF-4A28-8525-40D6C5CE5A2D}" type="datetime1">
              <a:rPr lang="en-US" smtClean="0"/>
              <a:t>4/3/2024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2653937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873674"/>
            <a:ext cx="3008313" cy="951513"/>
          </a:xfrm>
        </p:spPr>
        <p:txBody>
          <a:bodyPr anchor="b"/>
          <a:lstStyle>
            <a:lvl1pPr algn="l">
              <a:defRPr sz="2000" b="1">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3575050" y="873673"/>
            <a:ext cx="5111750" cy="4066190"/>
          </a:xfr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1825187"/>
            <a:ext cx="3008313" cy="3114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FB794F-1B27-4BF4-A003-4AD4E9D92786}" type="datetime1">
              <a:rPr lang="en-US" smtClean="0"/>
              <a:t>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1812867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10134" y="3928241"/>
            <a:ext cx="7260896" cy="288050"/>
          </a:xfrm>
        </p:spPr>
        <p:txBody>
          <a:bodyPr anchor="b"/>
          <a:lstStyle>
            <a:lvl1pPr algn="l">
              <a:defRPr sz="2000" b="1">
                <a:latin typeface="+mn-lt"/>
              </a:defRPr>
            </a:lvl1pPr>
          </a:lstStyle>
          <a:p>
            <a:r>
              <a:rPr lang="en-US"/>
              <a:t>Click to edit Master title style</a:t>
            </a:r>
            <a:endParaRPr lang="en-US" dirty="0"/>
          </a:p>
        </p:txBody>
      </p:sp>
      <p:sp>
        <p:nvSpPr>
          <p:cNvPr id="3" name="Picture Placeholder 2"/>
          <p:cNvSpPr>
            <a:spLocks noGrp="1"/>
          </p:cNvSpPr>
          <p:nvPr>
            <p:ph type="pic" idx="1"/>
          </p:nvPr>
        </p:nvSpPr>
        <p:spPr>
          <a:xfrm>
            <a:off x="1410134" y="348156"/>
            <a:ext cx="7260896" cy="34815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10134" y="4216292"/>
            <a:ext cx="7260896" cy="550971"/>
          </a:xfrm>
        </p:spPr>
        <p:txBody>
          <a:bodyPr/>
          <a:lstStyle>
            <a:lvl1pPr marL="0" indent="0">
              <a:buNone/>
              <a:defRPr sz="140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E13121-0538-415C-A261-24931563F3EE}" type="datetime1">
              <a:rPr lang="en-US" smtClean="0"/>
              <a:t>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969823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4.jpg"/><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76008"/>
            <a:ext cx="8229600" cy="8572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865581"/>
            <a:ext cx="8229600" cy="2732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4A422B4-494F-42EF-A6D7-C724172F7637}" type="datetime1">
              <a:rPr lang="en-US" smtClean="0"/>
              <a:t>4/3/2024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2DA34B5-7C80-464F-9A62-3711C8F85D9D}" type="slidenum">
              <a:rPr lang="en-US" smtClean="0"/>
              <a:t>‹#›</a:t>
            </a:fld>
            <a:endParaRPr lang="en-US"/>
          </a:p>
        </p:txBody>
      </p:sp>
    </p:spTree>
    <p:extLst>
      <p:ext uri="{BB962C8B-B14F-4D97-AF65-F5344CB8AC3E}">
        <p14:creationId xmlns:p14="http://schemas.microsoft.com/office/powerpoint/2010/main" val="32686716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589C84-0FDC-3572-9C9D-5FBF61518F8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8AFB4C-2C3F-D733-9F57-887088D0A54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4FD22-92DE-2758-D820-82BC483E1DC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1F9121E-9A0C-412A-87BA-283092AB261E}" type="datetimeFigureOut">
              <a:rPr lang="en-US" smtClean="0"/>
              <a:t>4/3/2024</a:t>
            </a:fld>
            <a:endParaRPr lang="en-US"/>
          </a:p>
        </p:txBody>
      </p:sp>
      <p:sp>
        <p:nvSpPr>
          <p:cNvPr id="5" name="Footer Placeholder 4">
            <a:extLst>
              <a:ext uri="{FF2B5EF4-FFF2-40B4-BE49-F238E27FC236}">
                <a16:creationId xmlns:a16="http://schemas.microsoft.com/office/drawing/2014/main" id="{9311B2B3-6F52-F4F0-B9A9-2B86BD7C547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82EE6F-15DC-D790-004E-33B7493CA98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2B2711F-E278-4042-8256-0711B9FF50A4}" type="slidenum">
              <a:rPr lang="en-US" smtClean="0"/>
              <a:t>‹#›</a:t>
            </a:fld>
            <a:endParaRPr lang="en-US"/>
          </a:p>
        </p:txBody>
      </p:sp>
    </p:spTree>
    <p:extLst>
      <p:ext uri="{BB962C8B-B14F-4D97-AF65-F5344CB8AC3E}">
        <p14:creationId xmlns:p14="http://schemas.microsoft.com/office/powerpoint/2010/main" val="1076738669"/>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76008"/>
            <a:ext cx="8229600" cy="8572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865581"/>
            <a:ext cx="8229600" cy="2732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DFBFF53-7C97-8C49-AB42-96FD965FEBF4}" type="datetimeFigureOut">
              <a:rPr lang="en-US" smtClean="0"/>
              <a:t>4/3/2024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2DA34B5-7C80-464F-9A62-3711C8F85D9D}" type="slidenum">
              <a:rPr lang="en-US" smtClean="0"/>
              <a:t>‹#›</a:t>
            </a:fld>
            <a:endParaRPr lang="en-US"/>
          </a:p>
        </p:txBody>
      </p:sp>
    </p:spTree>
    <p:extLst>
      <p:ext uri="{BB962C8B-B14F-4D97-AF65-F5344CB8AC3E}">
        <p14:creationId xmlns:p14="http://schemas.microsoft.com/office/powerpoint/2010/main" val="81460217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9.png"/><Relationship Id="rId7"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10.png"/><Relationship Id="rId10" Type="http://schemas.openxmlformats.org/officeDocument/2006/relationships/image" Target="../media/image14.jpeg"/><Relationship Id="rId4" Type="http://schemas.microsoft.com/office/2007/relationships/hdphoto" Target="../media/hdphoto1.wdp"/><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6.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A19D8-830F-1218-F295-F27DA18C026F}"/>
              </a:ext>
            </a:extLst>
          </p:cNvPr>
          <p:cNvSpPr>
            <a:spLocks noGrp="1"/>
          </p:cNvSpPr>
          <p:nvPr>
            <p:ph type="ctrTitle"/>
          </p:nvPr>
        </p:nvSpPr>
        <p:spPr>
          <a:xfrm>
            <a:off x="1234440" y="2388628"/>
            <a:ext cx="6858000" cy="904625"/>
          </a:xfrm>
        </p:spPr>
        <p:txBody>
          <a:bodyPr>
            <a:normAutofit fontScale="90000"/>
          </a:bodyPr>
          <a:lstStyle/>
          <a:p>
            <a:r>
              <a:rPr lang="en-US" b="0" dirty="0">
                <a:latin typeface="Cambria Math" panose="02040503050406030204" pitchFamily="18" charset="0"/>
                <a:ea typeface="Cambria Math" panose="02040503050406030204" pitchFamily="18" charset="0"/>
                <a:cs typeface="Quire Sans" panose="020B0502040400020003" pitchFamily="34" charset="0"/>
              </a:rPr>
              <a:t>Research Update </a:t>
            </a:r>
            <a:br>
              <a:rPr lang="en-US" b="0" dirty="0">
                <a:latin typeface="Cambria Math" panose="02040503050406030204" pitchFamily="18" charset="0"/>
                <a:ea typeface="Cambria Math" panose="02040503050406030204" pitchFamily="18" charset="0"/>
                <a:cs typeface="Quire Sans" panose="020B0502040400020003" pitchFamily="34" charset="0"/>
              </a:rPr>
            </a:br>
            <a:br>
              <a:rPr lang="en-US" dirty="0">
                <a:latin typeface="Roboto" panose="02000000000000000000" pitchFamily="2" charset="0"/>
                <a:ea typeface="Roboto" panose="02000000000000000000" pitchFamily="2" charset="0"/>
                <a:cs typeface="Roboto" panose="02000000000000000000" pitchFamily="2" charset="0"/>
              </a:rPr>
            </a:br>
            <a:endParaRPr lang="en-US" i="1" dirty="0">
              <a:latin typeface="Roboto" panose="02000000000000000000" pitchFamily="2" charset="0"/>
              <a:ea typeface="Roboto" panose="02000000000000000000" pitchFamily="2" charset="0"/>
              <a:cs typeface="Roboto" panose="02000000000000000000" pitchFamily="2" charset="0"/>
            </a:endParaRPr>
          </a:p>
        </p:txBody>
      </p:sp>
      <p:sp>
        <p:nvSpPr>
          <p:cNvPr id="3" name="Subtitle 2">
            <a:extLst>
              <a:ext uri="{FF2B5EF4-FFF2-40B4-BE49-F238E27FC236}">
                <a16:creationId xmlns:a16="http://schemas.microsoft.com/office/drawing/2014/main" id="{9D8A03B8-90B9-A846-5F26-16C034EC2C7C}"/>
              </a:ext>
            </a:extLst>
          </p:cNvPr>
          <p:cNvSpPr>
            <a:spLocks noGrp="1"/>
          </p:cNvSpPr>
          <p:nvPr>
            <p:ph type="subTitle" idx="1"/>
          </p:nvPr>
        </p:nvSpPr>
        <p:spPr>
          <a:xfrm>
            <a:off x="1176688" y="2840940"/>
            <a:ext cx="6858000" cy="1291410"/>
          </a:xfrm>
        </p:spPr>
        <p:txBody>
          <a:bodyPr>
            <a:normAutofit/>
          </a:bodyPr>
          <a:lstStyle/>
          <a:p>
            <a:pPr>
              <a:lnSpc>
                <a:spcPct val="120000"/>
              </a:lnSpc>
              <a:spcBef>
                <a:spcPts val="0"/>
              </a:spcBef>
            </a:pPr>
            <a:r>
              <a:rPr lang="en-US" b="1" dirty="0">
                <a:latin typeface="Cambria Math" panose="02040503050406030204" pitchFamily="18" charset="0"/>
                <a:ea typeface="Cambria Math" panose="02040503050406030204" pitchFamily="18" charset="0"/>
                <a:cs typeface="Roboto" panose="02000000000000000000" pitchFamily="2" charset="0"/>
              </a:rPr>
              <a:t>Deans and Chairs Meeting</a:t>
            </a:r>
          </a:p>
          <a:p>
            <a:pPr>
              <a:lnSpc>
                <a:spcPct val="120000"/>
              </a:lnSpc>
              <a:spcBef>
                <a:spcPts val="0"/>
              </a:spcBef>
            </a:pPr>
            <a:r>
              <a:rPr lang="en-US" b="1" dirty="0">
                <a:solidFill>
                  <a:srgbClr val="D0B884"/>
                </a:solidFill>
                <a:latin typeface="Cambria Math" panose="02040503050406030204" pitchFamily="18" charset="0"/>
                <a:ea typeface="Cambria Math" panose="02040503050406030204" pitchFamily="18" charset="0"/>
                <a:cs typeface="Roboto" panose="02000000000000000000" pitchFamily="2" charset="0"/>
              </a:rPr>
              <a:t>April 2, 2024</a:t>
            </a:r>
            <a:endParaRPr lang="en-US" dirty="0">
              <a:solidFill>
                <a:srgbClr val="D0B884"/>
              </a:solidFill>
              <a:latin typeface="Cambria Math" panose="02040503050406030204" pitchFamily="18" charset="0"/>
              <a:ea typeface="Cambria Math" panose="02040503050406030204" pitchFamily="18" charset="0"/>
              <a:cs typeface="Roboto" panose="02000000000000000000" pitchFamily="2" charset="0"/>
            </a:endParaRPr>
          </a:p>
          <a:p>
            <a:endParaRPr lang="en-US" dirty="0">
              <a:latin typeface="Roboto" panose="02000000000000000000" pitchFamily="2" charset="0"/>
              <a:ea typeface="Roboto" panose="02000000000000000000" pitchFamily="2" charset="0"/>
              <a:cs typeface="Roboto" panose="02000000000000000000" pitchFamily="2" charset="0"/>
            </a:endParaRPr>
          </a:p>
          <a:p>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Rectangle 3">
            <a:extLst>
              <a:ext uri="{FF2B5EF4-FFF2-40B4-BE49-F238E27FC236}">
                <a16:creationId xmlns:a16="http://schemas.microsoft.com/office/drawing/2014/main" id="{4BEA413F-3126-9753-FFF2-D2D624E6C21D}"/>
              </a:ext>
            </a:extLst>
          </p:cNvPr>
          <p:cNvSpPr/>
          <p:nvPr/>
        </p:nvSpPr>
        <p:spPr>
          <a:xfrm>
            <a:off x="0" y="195872"/>
            <a:ext cx="2904134" cy="863194"/>
          </a:xfrm>
          <a:prstGeom prst="rect">
            <a:avLst/>
          </a:prstGeom>
          <a:solidFill>
            <a:srgbClr val="F4F4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42586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4AC9B8F-896E-DE4B-525A-122BB0874F55}"/>
              </a:ext>
            </a:extLst>
          </p:cNvPr>
          <p:cNvGraphicFramePr>
            <a:graphicFrameLocks noGrp="1"/>
          </p:cNvGraphicFramePr>
          <p:nvPr>
            <p:extLst>
              <p:ext uri="{D42A27DB-BD31-4B8C-83A1-F6EECF244321}">
                <p14:modId xmlns:p14="http://schemas.microsoft.com/office/powerpoint/2010/main" val="62984843"/>
              </p:ext>
            </p:extLst>
          </p:nvPr>
        </p:nvGraphicFramePr>
        <p:xfrm>
          <a:off x="2108546" y="1492569"/>
          <a:ext cx="4926907" cy="3249240"/>
        </p:xfrm>
        <a:graphic>
          <a:graphicData uri="http://schemas.openxmlformats.org/drawingml/2006/table">
            <a:tbl>
              <a:tblPr firstRow="1" bandRow="1">
                <a:tableStyleId>{8799B23B-EC83-4686-B30A-512413B5E67A}</a:tableStyleId>
              </a:tblPr>
              <a:tblGrid>
                <a:gridCol w="1170666">
                  <a:extLst>
                    <a:ext uri="{9D8B030D-6E8A-4147-A177-3AD203B41FA5}">
                      <a16:colId xmlns:a16="http://schemas.microsoft.com/office/drawing/2014/main" val="3717969095"/>
                    </a:ext>
                  </a:extLst>
                </a:gridCol>
                <a:gridCol w="999743">
                  <a:extLst>
                    <a:ext uri="{9D8B030D-6E8A-4147-A177-3AD203B41FA5}">
                      <a16:colId xmlns:a16="http://schemas.microsoft.com/office/drawing/2014/main" val="2044914567"/>
                    </a:ext>
                  </a:extLst>
                </a:gridCol>
                <a:gridCol w="996854">
                  <a:extLst>
                    <a:ext uri="{9D8B030D-6E8A-4147-A177-3AD203B41FA5}">
                      <a16:colId xmlns:a16="http://schemas.microsoft.com/office/drawing/2014/main" val="518394759"/>
                    </a:ext>
                  </a:extLst>
                </a:gridCol>
                <a:gridCol w="1759644">
                  <a:extLst>
                    <a:ext uri="{9D8B030D-6E8A-4147-A177-3AD203B41FA5}">
                      <a16:colId xmlns:a16="http://schemas.microsoft.com/office/drawing/2014/main" val="3671270859"/>
                    </a:ext>
                  </a:extLst>
                </a:gridCol>
              </a:tblGrid>
              <a:tr h="508116">
                <a:tc>
                  <a:txBody>
                    <a:bodyPr/>
                    <a:lstStyle/>
                    <a:p>
                      <a:r>
                        <a:rPr lang="en-US" dirty="0"/>
                        <a:t>Institution</a:t>
                      </a:r>
                    </a:p>
                  </a:txBody>
                  <a:tcPr/>
                </a:tc>
                <a:tc>
                  <a:txBody>
                    <a:bodyPr/>
                    <a:lstStyle/>
                    <a:p>
                      <a:r>
                        <a:rPr lang="en-US" dirty="0"/>
                        <a:t>Invention Disclosures</a:t>
                      </a:r>
                    </a:p>
                  </a:txBody>
                  <a:tcPr/>
                </a:tc>
                <a:tc>
                  <a:txBody>
                    <a:bodyPr/>
                    <a:lstStyle/>
                    <a:p>
                      <a:r>
                        <a:rPr lang="en-US" dirty="0"/>
                        <a:t>Licenses</a:t>
                      </a:r>
                    </a:p>
                  </a:txBody>
                  <a:tcPr/>
                </a:tc>
                <a:tc>
                  <a:txBody>
                    <a:bodyPr/>
                    <a:lstStyle/>
                    <a:p>
                      <a:r>
                        <a:rPr lang="en-US" dirty="0"/>
                        <a:t>Startups</a:t>
                      </a:r>
                    </a:p>
                  </a:txBody>
                  <a:tcPr/>
                </a:tc>
                <a:extLst>
                  <a:ext uri="{0D108BD9-81ED-4DB2-BD59-A6C34878D82A}">
                    <a16:rowId xmlns:a16="http://schemas.microsoft.com/office/drawing/2014/main" val="1999545389"/>
                  </a:ext>
                </a:extLst>
              </a:tr>
              <a:tr h="508116">
                <a:tc>
                  <a:txBody>
                    <a:bodyPr/>
                    <a:lstStyle/>
                    <a:p>
                      <a:r>
                        <a:rPr lang="en-US" dirty="0"/>
                        <a:t>University of Florida</a:t>
                      </a:r>
                    </a:p>
                  </a:txBody>
                  <a:tcPr/>
                </a:tc>
                <a:tc>
                  <a:txBody>
                    <a:bodyPr/>
                    <a:lstStyle/>
                    <a:p>
                      <a:r>
                        <a:rPr lang="en-US" dirty="0"/>
                        <a:t>361</a:t>
                      </a:r>
                    </a:p>
                  </a:txBody>
                  <a:tcPr/>
                </a:tc>
                <a:tc>
                  <a:txBody>
                    <a:bodyPr/>
                    <a:lstStyle/>
                    <a:p>
                      <a:r>
                        <a:rPr lang="en-US" dirty="0"/>
                        <a:t>269</a:t>
                      </a:r>
                    </a:p>
                  </a:txBody>
                  <a:tcPr/>
                </a:tc>
                <a:tc>
                  <a:txBody>
                    <a:bodyPr/>
                    <a:lstStyle/>
                    <a:p>
                      <a:r>
                        <a:rPr lang="en-US" dirty="0"/>
                        <a:t>12</a:t>
                      </a:r>
                    </a:p>
                  </a:txBody>
                  <a:tcPr/>
                </a:tc>
                <a:extLst>
                  <a:ext uri="{0D108BD9-81ED-4DB2-BD59-A6C34878D82A}">
                    <a16:rowId xmlns:a16="http://schemas.microsoft.com/office/drawing/2014/main" val="1632227407"/>
                  </a:ext>
                </a:extLst>
              </a:tr>
              <a:tr h="508116">
                <a:tc>
                  <a:txBody>
                    <a:bodyPr/>
                    <a:lstStyle/>
                    <a:p>
                      <a:r>
                        <a:rPr lang="en-US" dirty="0"/>
                        <a:t>University of Central Florida</a:t>
                      </a:r>
                    </a:p>
                  </a:txBody>
                  <a:tcPr/>
                </a:tc>
                <a:tc>
                  <a:txBody>
                    <a:bodyPr/>
                    <a:lstStyle/>
                    <a:p>
                      <a:r>
                        <a:rPr lang="en-US" dirty="0"/>
                        <a:t>118</a:t>
                      </a:r>
                    </a:p>
                  </a:txBody>
                  <a:tcPr/>
                </a:tc>
                <a:tc>
                  <a:txBody>
                    <a:bodyPr/>
                    <a:lstStyle/>
                    <a:p>
                      <a:r>
                        <a:rPr lang="en-US" dirty="0"/>
                        <a:t>28</a:t>
                      </a:r>
                    </a:p>
                  </a:txBody>
                  <a:tcPr/>
                </a:tc>
                <a:tc>
                  <a:txBody>
                    <a:bodyPr/>
                    <a:lstStyle/>
                    <a:p>
                      <a:r>
                        <a:rPr lang="en-US" dirty="0"/>
                        <a:t>4</a:t>
                      </a:r>
                    </a:p>
                  </a:txBody>
                  <a:tcPr/>
                </a:tc>
                <a:extLst>
                  <a:ext uri="{0D108BD9-81ED-4DB2-BD59-A6C34878D82A}">
                    <a16:rowId xmlns:a16="http://schemas.microsoft.com/office/drawing/2014/main" val="835457196"/>
                  </a:ext>
                </a:extLst>
              </a:tr>
              <a:tr h="508116">
                <a:tc>
                  <a:txBody>
                    <a:bodyPr/>
                    <a:lstStyle/>
                    <a:p>
                      <a:r>
                        <a:rPr lang="en-US" dirty="0"/>
                        <a:t>University of South Florida</a:t>
                      </a:r>
                    </a:p>
                  </a:txBody>
                  <a:tcPr/>
                </a:tc>
                <a:tc>
                  <a:txBody>
                    <a:bodyPr/>
                    <a:lstStyle/>
                    <a:p>
                      <a:r>
                        <a:rPr lang="en-US" dirty="0"/>
                        <a:t>191</a:t>
                      </a:r>
                    </a:p>
                  </a:txBody>
                  <a:tcPr/>
                </a:tc>
                <a:tc>
                  <a:txBody>
                    <a:bodyPr/>
                    <a:lstStyle/>
                    <a:p>
                      <a:r>
                        <a:rPr lang="en-US" dirty="0"/>
                        <a:t>100</a:t>
                      </a:r>
                    </a:p>
                  </a:txBody>
                  <a:tcPr/>
                </a:tc>
                <a:tc>
                  <a:txBody>
                    <a:bodyPr/>
                    <a:lstStyle/>
                    <a:p>
                      <a:r>
                        <a:rPr lang="en-US" dirty="0"/>
                        <a:t>11</a:t>
                      </a:r>
                    </a:p>
                  </a:txBody>
                  <a:tcPr/>
                </a:tc>
                <a:extLst>
                  <a:ext uri="{0D108BD9-81ED-4DB2-BD59-A6C34878D82A}">
                    <a16:rowId xmlns:a16="http://schemas.microsoft.com/office/drawing/2014/main" val="2791833179"/>
                  </a:ext>
                </a:extLst>
              </a:tr>
              <a:tr h="508116">
                <a:tc>
                  <a:txBody>
                    <a:bodyPr/>
                    <a:lstStyle/>
                    <a:p>
                      <a:r>
                        <a:rPr lang="en-US" dirty="0"/>
                        <a:t>University of Georgia</a:t>
                      </a:r>
                    </a:p>
                  </a:txBody>
                  <a:tcPr/>
                </a:tc>
                <a:tc>
                  <a:txBody>
                    <a:bodyPr/>
                    <a:lstStyle/>
                    <a:p>
                      <a:r>
                        <a:rPr lang="en-US" dirty="0"/>
                        <a:t>183</a:t>
                      </a:r>
                    </a:p>
                  </a:txBody>
                  <a:tcPr/>
                </a:tc>
                <a:tc>
                  <a:txBody>
                    <a:bodyPr/>
                    <a:lstStyle/>
                    <a:p>
                      <a:r>
                        <a:rPr lang="en-US" dirty="0"/>
                        <a:t>175</a:t>
                      </a:r>
                    </a:p>
                  </a:txBody>
                  <a:tcPr/>
                </a:tc>
                <a:tc>
                  <a:txBody>
                    <a:bodyPr/>
                    <a:lstStyle/>
                    <a:p>
                      <a:r>
                        <a:rPr lang="en-US" dirty="0"/>
                        <a:t>6</a:t>
                      </a:r>
                    </a:p>
                  </a:txBody>
                  <a:tcPr/>
                </a:tc>
                <a:extLst>
                  <a:ext uri="{0D108BD9-81ED-4DB2-BD59-A6C34878D82A}">
                    <a16:rowId xmlns:a16="http://schemas.microsoft.com/office/drawing/2014/main" val="3148016438"/>
                  </a:ext>
                </a:extLst>
              </a:tr>
              <a:tr h="508116">
                <a:tc>
                  <a:txBody>
                    <a:bodyPr/>
                    <a:lstStyle/>
                    <a:p>
                      <a:r>
                        <a:rPr lang="en-US" dirty="0"/>
                        <a:t>Florida State </a:t>
                      </a:r>
                    </a:p>
                  </a:txBody>
                  <a:tcPr/>
                </a:tc>
                <a:tc>
                  <a:txBody>
                    <a:bodyPr/>
                    <a:lstStyle/>
                    <a:p>
                      <a:r>
                        <a:rPr lang="en-US" dirty="0"/>
                        <a:t>55</a:t>
                      </a:r>
                    </a:p>
                  </a:txBody>
                  <a:tcPr/>
                </a:tc>
                <a:tc>
                  <a:txBody>
                    <a:bodyPr/>
                    <a:lstStyle/>
                    <a:p>
                      <a:r>
                        <a:rPr lang="en-US" dirty="0"/>
                        <a:t>21</a:t>
                      </a:r>
                    </a:p>
                  </a:txBody>
                  <a:tcPr/>
                </a:tc>
                <a:tc>
                  <a:txBody>
                    <a:bodyPr/>
                    <a:lstStyle/>
                    <a:p>
                      <a:r>
                        <a:rPr lang="en-US" dirty="0"/>
                        <a:t>2</a:t>
                      </a:r>
                    </a:p>
                  </a:txBody>
                  <a:tcPr/>
                </a:tc>
                <a:extLst>
                  <a:ext uri="{0D108BD9-81ED-4DB2-BD59-A6C34878D82A}">
                    <a16:rowId xmlns:a16="http://schemas.microsoft.com/office/drawing/2014/main" val="3004560272"/>
                  </a:ext>
                </a:extLst>
              </a:tr>
            </a:tbl>
          </a:graphicData>
        </a:graphic>
      </p:graphicFrame>
      <p:pic>
        <p:nvPicPr>
          <p:cNvPr id="4" name="Picture 3">
            <a:extLst>
              <a:ext uri="{FF2B5EF4-FFF2-40B4-BE49-F238E27FC236}">
                <a16:creationId xmlns:a16="http://schemas.microsoft.com/office/drawing/2014/main" id="{FCE9FA1E-8925-74B9-3C92-C6B7A2641A15}"/>
              </a:ext>
            </a:extLst>
          </p:cNvPr>
          <p:cNvPicPr>
            <a:picLocks noChangeAspect="1"/>
          </p:cNvPicPr>
          <p:nvPr/>
        </p:nvPicPr>
        <p:blipFill rotWithShape="1">
          <a:blip r:embed="rId2"/>
          <a:srcRect b="76260"/>
          <a:stretch/>
        </p:blipFill>
        <p:spPr>
          <a:xfrm>
            <a:off x="2961868" y="390246"/>
            <a:ext cx="6064562" cy="916582"/>
          </a:xfrm>
          <a:prstGeom prst="rect">
            <a:avLst/>
          </a:prstGeom>
        </p:spPr>
      </p:pic>
      <p:sp>
        <p:nvSpPr>
          <p:cNvPr id="5" name="TextBox 4">
            <a:extLst>
              <a:ext uri="{FF2B5EF4-FFF2-40B4-BE49-F238E27FC236}">
                <a16:creationId xmlns:a16="http://schemas.microsoft.com/office/drawing/2014/main" id="{0F6E917F-51BC-4F4E-C8ED-7FFA23BE4BA1}"/>
              </a:ext>
            </a:extLst>
          </p:cNvPr>
          <p:cNvSpPr txBox="1"/>
          <p:nvPr/>
        </p:nvSpPr>
        <p:spPr>
          <a:xfrm>
            <a:off x="232549" y="204505"/>
            <a:ext cx="5092485" cy="523220"/>
          </a:xfrm>
          <a:prstGeom prst="rect">
            <a:avLst/>
          </a:prstGeom>
          <a:noFill/>
        </p:spPr>
        <p:txBody>
          <a:bodyPr wrap="square" rtlCol="0">
            <a:spAutoFit/>
          </a:bodyPr>
          <a:lstStyle/>
          <a:p>
            <a:r>
              <a:rPr lang="en-US" sz="2800" dirty="0">
                <a:solidFill>
                  <a:srgbClr val="782F3E"/>
                </a:solidFill>
                <a:latin typeface="Roboto Black" panose="020F0502020204030204" pitchFamily="2" charset="0"/>
                <a:ea typeface="Roboto Black" panose="020F0502020204030204" pitchFamily="2" charset="0"/>
                <a:cs typeface="Roboto Black" panose="020F0502020204030204" pitchFamily="2" charset="0"/>
              </a:rPr>
              <a:t>TRANSLATIONAL RESEARCH</a:t>
            </a:r>
          </a:p>
        </p:txBody>
      </p:sp>
    </p:spTree>
    <p:extLst>
      <p:ext uri="{BB962C8B-B14F-4D97-AF65-F5344CB8AC3E}">
        <p14:creationId xmlns:p14="http://schemas.microsoft.com/office/powerpoint/2010/main" val="3758543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ollage of images of a globe and text&#10;&#10;Description automatically generated">
            <a:extLst>
              <a:ext uri="{FF2B5EF4-FFF2-40B4-BE49-F238E27FC236}">
                <a16:creationId xmlns:a16="http://schemas.microsoft.com/office/drawing/2014/main" id="{E71C1DFB-499E-C2B2-2257-079FEA90A1C6}"/>
              </a:ext>
            </a:extLst>
          </p:cNvPr>
          <p:cNvPicPr>
            <a:picLocks noGrp="1" noChangeAspect="1"/>
          </p:cNvPicPr>
          <p:nvPr>
            <p:ph idx="1"/>
          </p:nvPr>
        </p:nvPicPr>
        <p:blipFill>
          <a:blip r:embed="rId3"/>
          <a:stretch>
            <a:fillRect/>
          </a:stretch>
        </p:blipFill>
        <p:spPr>
          <a:xfrm>
            <a:off x="0" y="0"/>
            <a:ext cx="9144000" cy="5143500"/>
          </a:xfrm>
        </p:spPr>
      </p:pic>
      <p:sp>
        <p:nvSpPr>
          <p:cNvPr id="2" name="TextBox 1">
            <a:extLst>
              <a:ext uri="{FF2B5EF4-FFF2-40B4-BE49-F238E27FC236}">
                <a16:creationId xmlns:a16="http://schemas.microsoft.com/office/drawing/2014/main" id="{67F7E12A-F2C1-E8C0-64CB-B340068F5026}"/>
              </a:ext>
            </a:extLst>
          </p:cNvPr>
          <p:cNvSpPr txBox="1"/>
          <p:nvPr/>
        </p:nvSpPr>
        <p:spPr>
          <a:xfrm>
            <a:off x="156368" y="3309597"/>
            <a:ext cx="35433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Times New Roman"/>
              </a:rPr>
              <a:t>The ART grant was awarded to Florida State University on September 15, 2023.  Total funding is $5,992,383 for this four-year project. Project started February 1, 2024.  </a:t>
            </a:r>
            <a:endParaRPr lang="en-US"/>
          </a:p>
        </p:txBody>
      </p:sp>
    </p:spTree>
    <p:extLst>
      <p:ext uri="{BB962C8B-B14F-4D97-AF65-F5344CB8AC3E}">
        <p14:creationId xmlns:p14="http://schemas.microsoft.com/office/powerpoint/2010/main" val="4276586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D156F55-E3D3-94CC-9E9F-829DBA29CFA1}"/>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1B535B60-8EBC-9251-0AB9-CF6E8301542E}"/>
              </a:ext>
            </a:extLst>
          </p:cNvPr>
          <p:cNvSpPr>
            <a:spLocks noGrp="1"/>
          </p:cNvSpPr>
          <p:nvPr>
            <p:ph type="sldNum" sz="quarter" idx="12"/>
          </p:nvPr>
        </p:nvSpPr>
        <p:spPr/>
        <p:txBody>
          <a:bodyPr/>
          <a:lstStyle/>
          <a:p>
            <a:fld id="{82DA34B5-7C80-464F-9A62-3711C8F85D9D}" type="slidenum">
              <a:rPr lang="en-US" smtClean="0"/>
              <a:t>12</a:t>
            </a:fld>
            <a:endParaRPr lang="en-US"/>
          </a:p>
        </p:txBody>
      </p:sp>
      <p:pic>
        <p:nvPicPr>
          <p:cNvPr id="4" name="Picture Placeholder 9" descr="A logo with text on it&#10;&#10;Description automatically generated">
            <a:extLst>
              <a:ext uri="{FF2B5EF4-FFF2-40B4-BE49-F238E27FC236}">
                <a16:creationId xmlns:a16="http://schemas.microsoft.com/office/drawing/2014/main" id="{5346B562-2572-B409-D746-1E745A91912F}"/>
              </a:ext>
            </a:extLst>
          </p:cNvPr>
          <p:cNvPicPr>
            <a:picLocks noChangeAspect="1"/>
          </p:cNvPicPr>
          <p:nvPr/>
        </p:nvPicPr>
        <p:blipFill rotWithShape="1">
          <a:blip r:embed="rId2"/>
          <a:srcRect l="2080" t="21961" r="755" b="20819"/>
          <a:stretch/>
        </p:blipFill>
        <p:spPr>
          <a:xfrm>
            <a:off x="1330712" y="750849"/>
            <a:ext cx="7055006" cy="3413396"/>
          </a:xfrm>
          <a:prstGeom prst="rect">
            <a:avLst/>
          </a:prstGeom>
        </p:spPr>
      </p:pic>
    </p:spTree>
    <p:extLst>
      <p:ext uri="{BB962C8B-B14F-4D97-AF65-F5344CB8AC3E}">
        <p14:creationId xmlns:p14="http://schemas.microsoft.com/office/powerpoint/2010/main" val="1861786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diagram of a model for community impact&#10;&#10;Description automatically generated">
            <a:extLst>
              <a:ext uri="{FF2B5EF4-FFF2-40B4-BE49-F238E27FC236}">
                <a16:creationId xmlns:a16="http://schemas.microsoft.com/office/drawing/2014/main" id="{DBE5ED53-5886-419D-303E-2DEB1E193441}"/>
              </a:ext>
            </a:extLst>
          </p:cNvPr>
          <p:cNvPicPr>
            <a:picLocks noGrp="1" noChangeAspect="1"/>
          </p:cNvPicPr>
          <p:nvPr>
            <p:ph type="pic" idx="1"/>
          </p:nvPr>
        </p:nvPicPr>
        <p:blipFill rotWithShape="1">
          <a:blip r:embed="rId2"/>
          <a:srcRect t="2134" b="-10973"/>
          <a:stretch/>
        </p:blipFill>
        <p:spPr>
          <a:xfrm>
            <a:off x="1410134" y="348940"/>
            <a:ext cx="7260896" cy="4445619"/>
          </a:xfrm>
        </p:spPr>
      </p:pic>
    </p:spTree>
    <p:extLst>
      <p:ext uri="{BB962C8B-B14F-4D97-AF65-F5344CB8AC3E}">
        <p14:creationId xmlns:p14="http://schemas.microsoft.com/office/powerpoint/2010/main" val="2678207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03857-DAD1-D977-94EC-9812C05D62B4}"/>
              </a:ext>
            </a:extLst>
          </p:cNvPr>
          <p:cNvSpPr>
            <a:spLocks noGrp="1"/>
          </p:cNvSpPr>
          <p:nvPr>
            <p:ph type="title"/>
          </p:nvPr>
        </p:nvSpPr>
        <p:spPr>
          <a:xfrm>
            <a:off x="722313" y="1458277"/>
            <a:ext cx="7772400" cy="1021556"/>
          </a:xfrm>
        </p:spPr>
        <p:txBody>
          <a:bodyPr>
            <a:normAutofit fontScale="90000"/>
          </a:bodyPr>
          <a:lstStyle/>
          <a:p>
            <a:r>
              <a:rPr lang="en-US" dirty="0"/>
              <a:t>Senate Bill 846</a:t>
            </a:r>
            <a:br>
              <a:rPr lang="en-US" dirty="0"/>
            </a:br>
            <a:r>
              <a:rPr lang="en-US" dirty="0"/>
              <a:t>BOG Regulation 9.012</a:t>
            </a:r>
          </a:p>
        </p:txBody>
      </p:sp>
      <p:sp>
        <p:nvSpPr>
          <p:cNvPr id="3" name="Text Placeholder 2">
            <a:extLst>
              <a:ext uri="{FF2B5EF4-FFF2-40B4-BE49-F238E27FC236}">
                <a16:creationId xmlns:a16="http://schemas.microsoft.com/office/drawing/2014/main" id="{7DEA6E9E-0286-18CD-2794-8F5A5266BE56}"/>
              </a:ext>
            </a:extLst>
          </p:cNvPr>
          <p:cNvSpPr>
            <a:spLocks noGrp="1"/>
          </p:cNvSpPr>
          <p:nvPr>
            <p:ph type="body" idx="1"/>
          </p:nvPr>
        </p:nvSpPr>
        <p:spPr>
          <a:xfrm>
            <a:off x="768033" y="2805589"/>
            <a:ext cx="7772400" cy="1125140"/>
          </a:xfrm>
        </p:spPr>
        <p:txBody>
          <a:bodyPr/>
          <a:lstStyle/>
          <a:p>
            <a:r>
              <a:rPr lang="en-US" dirty="0"/>
              <a:t>Foreigninfluencecompliance@fsu.edu </a:t>
            </a:r>
          </a:p>
        </p:txBody>
      </p:sp>
      <p:sp>
        <p:nvSpPr>
          <p:cNvPr id="4" name="Footer Placeholder 3">
            <a:extLst>
              <a:ext uri="{FF2B5EF4-FFF2-40B4-BE49-F238E27FC236}">
                <a16:creationId xmlns:a16="http://schemas.microsoft.com/office/drawing/2014/main" id="{E57D02BD-CB15-4719-6D9A-5DF759452B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96A3A2-A750-94DB-5AC1-892783606F83}"/>
              </a:ext>
            </a:extLst>
          </p:cNvPr>
          <p:cNvSpPr>
            <a:spLocks noGrp="1"/>
          </p:cNvSpPr>
          <p:nvPr>
            <p:ph type="sldNum" sz="quarter" idx="12"/>
          </p:nvPr>
        </p:nvSpPr>
        <p:spPr/>
        <p:txBody>
          <a:bodyPr/>
          <a:lstStyle/>
          <a:p>
            <a:fld id="{82DA34B5-7C80-464F-9A62-3711C8F85D9D}" type="slidenum">
              <a:rPr lang="en-US" smtClean="0"/>
              <a:t>14</a:t>
            </a:fld>
            <a:endParaRPr lang="en-US"/>
          </a:p>
        </p:txBody>
      </p:sp>
    </p:spTree>
    <p:extLst>
      <p:ext uri="{BB962C8B-B14F-4D97-AF65-F5344CB8AC3E}">
        <p14:creationId xmlns:p14="http://schemas.microsoft.com/office/powerpoint/2010/main" val="3421493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E93E7B4-668E-8CCF-9302-64681F70BC2B}"/>
              </a:ext>
            </a:extLst>
          </p:cNvPr>
          <p:cNvSpPr/>
          <p:nvPr/>
        </p:nvSpPr>
        <p:spPr>
          <a:xfrm>
            <a:off x="1" y="1740854"/>
            <a:ext cx="9144000" cy="214291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3BFB46C1-1E62-61CC-4E57-71A6C35B76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DDA78-565D-8B52-2110-F99177D84B1D}"/>
              </a:ext>
            </a:extLst>
          </p:cNvPr>
          <p:cNvSpPr>
            <a:spLocks noGrp="1"/>
          </p:cNvSpPr>
          <p:nvPr>
            <p:ph type="sldNum" sz="quarter" idx="12"/>
          </p:nvPr>
        </p:nvSpPr>
        <p:spPr/>
        <p:txBody>
          <a:bodyPr/>
          <a:lstStyle/>
          <a:p>
            <a:fld id="{82DA34B5-7C80-464F-9A62-3711C8F85D9D}" type="slidenum">
              <a:rPr lang="en-US" smtClean="0"/>
              <a:t>15</a:t>
            </a:fld>
            <a:endParaRPr lang="en-US"/>
          </a:p>
        </p:txBody>
      </p:sp>
      <p:pic>
        <p:nvPicPr>
          <p:cNvPr id="15" name="Picture 14">
            <a:extLst>
              <a:ext uri="{FF2B5EF4-FFF2-40B4-BE49-F238E27FC236}">
                <a16:creationId xmlns:a16="http://schemas.microsoft.com/office/drawing/2014/main" id="{0EAF5594-C89F-0985-888B-A6B87DCBDB6A}"/>
              </a:ext>
            </a:extLst>
          </p:cNvPr>
          <p:cNvPicPr>
            <a:picLocks noChangeAspect="1"/>
          </p:cNvPicPr>
          <p:nvPr/>
        </p:nvPicPr>
        <p:blipFill>
          <a:blip r:embed="rId2"/>
          <a:stretch>
            <a:fillRect/>
          </a:stretch>
        </p:blipFill>
        <p:spPr>
          <a:xfrm>
            <a:off x="1751959" y="1740854"/>
            <a:ext cx="6177962" cy="2142916"/>
          </a:xfrm>
          <a:prstGeom prst="rect">
            <a:avLst/>
          </a:prstGeom>
        </p:spPr>
      </p:pic>
      <p:sp>
        <p:nvSpPr>
          <p:cNvPr id="18" name="Rectangle 17">
            <a:extLst>
              <a:ext uri="{FF2B5EF4-FFF2-40B4-BE49-F238E27FC236}">
                <a16:creationId xmlns:a16="http://schemas.microsoft.com/office/drawing/2014/main" id="{6E6F9BB4-228A-11FB-F43C-EA8A01B5FB92}"/>
              </a:ext>
            </a:extLst>
          </p:cNvPr>
          <p:cNvSpPr/>
          <p:nvPr/>
        </p:nvSpPr>
        <p:spPr>
          <a:xfrm>
            <a:off x="0" y="195872"/>
            <a:ext cx="2904134" cy="863194"/>
          </a:xfrm>
          <a:prstGeom prst="rect">
            <a:avLst/>
          </a:prstGeom>
          <a:solidFill>
            <a:srgbClr val="F4F4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7734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2FC71E-EBFD-F09B-22CD-2098B026245A}"/>
              </a:ext>
            </a:extLst>
          </p:cNvPr>
          <p:cNvSpPr/>
          <p:nvPr/>
        </p:nvSpPr>
        <p:spPr>
          <a:xfrm>
            <a:off x="0" y="0"/>
            <a:ext cx="9144000" cy="15527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4" name="Rectangle: Rounded Corners 3">
            <a:extLst>
              <a:ext uri="{FF2B5EF4-FFF2-40B4-BE49-F238E27FC236}">
                <a16:creationId xmlns:a16="http://schemas.microsoft.com/office/drawing/2014/main" id="{033935E3-675C-DEA2-09E9-CED4AF6A0884}"/>
              </a:ext>
            </a:extLst>
          </p:cNvPr>
          <p:cNvSpPr/>
          <p:nvPr/>
        </p:nvSpPr>
        <p:spPr>
          <a:xfrm>
            <a:off x="1061049" y="353684"/>
            <a:ext cx="7047781" cy="2657208"/>
          </a:xfrm>
          <a:prstGeom prst="roundRect">
            <a:avLst>
              <a:gd name="adj" fmla="val 7921"/>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5" name="Rectangle: Rounded Corners 4">
            <a:extLst>
              <a:ext uri="{FF2B5EF4-FFF2-40B4-BE49-F238E27FC236}">
                <a16:creationId xmlns:a16="http://schemas.microsoft.com/office/drawing/2014/main" id="{54205139-CDB6-B2A8-E5D1-17C64D21F79D}"/>
              </a:ext>
            </a:extLst>
          </p:cNvPr>
          <p:cNvSpPr/>
          <p:nvPr/>
        </p:nvSpPr>
        <p:spPr>
          <a:xfrm>
            <a:off x="1199069" y="1526609"/>
            <a:ext cx="1000665" cy="595225"/>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6" name="Rectangle: Rounded Corners 5">
            <a:extLst>
              <a:ext uri="{FF2B5EF4-FFF2-40B4-BE49-F238E27FC236}">
                <a16:creationId xmlns:a16="http://schemas.microsoft.com/office/drawing/2014/main" id="{1BCD54FE-AB38-7AB9-58F0-5D4BB0D10E67}"/>
              </a:ext>
            </a:extLst>
          </p:cNvPr>
          <p:cNvSpPr/>
          <p:nvPr/>
        </p:nvSpPr>
        <p:spPr>
          <a:xfrm>
            <a:off x="2355009" y="1526609"/>
            <a:ext cx="1362974" cy="595225"/>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10" name="Rectangle: Rounded Corners 9">
            <a:extLst>
              <a:ext uri="{FF2B5EF4-FFF2-40B4-BE49-F238E27FC236}">
                <a16:creationId xmlns:a16="http://schemas.microsoft.com/office/drawing/2014/main" id="{DBC7EFE5-82A6-6A31-CF8A-D16937BED37E}"/>
              </a:ext>
            </a:extLst>
          </p:cNvPr>
          <p:cNvSpPr/>
          <p:nvPr/>
        </p:nvSpPr>
        <p:spPr>
          <a:xfrm>
            <a:off x="3867508" y="1509086"/>
            <a:ext cx="1362974" cy="595225"/>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13" name="Rectangle: Rounded Corners 12">
            <a:extLst>
              <a:ext uri="{FF2B5EF4-FFF2-40B4-BE49-F238E27FC236}">
                <a16:creationId xmlns:a16="http://schemas.microsoft.com/office/drawing/2014/main" id="{E9F05958-6150-7281-E7BF-1301C409A199}"/>
              </a:ext>
            </a:extLst>
          </p:cNvPr>
          <p:cNvSpPr/>
          <p:nvPr/>
        </p:nvSpPr>
        <p:spPr>
          <a:xfrm>
            <a:off x="5336873" y="1509086"/>
            <a:ext cx="1362974" cy="595225"/>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17" name="Rectangle: Rounded Corners 16">
            <a:extLst>
              <a:ext uri="{FF2B5EF4-FFF2-40B4-BE49-F238E27FC236}">
                <a16:creationId xmlns:a16="http://schemas.microsoft.com/office/drawing/2014/main" id="{C29F2D2E-4658-35B9-6266-5036AE70D63B}"/>
              </a:ext>
            </a:extLst>
          </p:cNvPr>
          <p:cNvSpPr/>
          <p:nvPr/>
        </p:nvSpPr>
        <p:spPr>
          <a:xfrm>
            <a:off x="6827126" y="1526609"/>
            <a:ext cx="1106866" cy="595225"/>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25" name="Rectangle: Rounded Corners 24">
            <a:extLst>
              <a:ext uri="{FF2B5EF4-FFF2-40B4-BE49-F238E27FC236}">
                <a16:creationId xmlns:a16="http://schemas.microsoft.com/office/drawing/2014/main" id="{F853FC65-24A2-B588-68D0-996C4A58C2FD}"/>
              </a:ext>
            </a:extLst>
          </p:cNvPr>
          <p:cNvSpPr/>
          <p:nvPr/>
        </p:nvSpPr>
        <p:spPr>
          <a:xfrm>
            <a:off x="1061048" y="3204136"/>
            <a:ext cx="4040341" cy="1700565"/>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26" name="Rectangle: Rounded Corners 25">
            <a:extLst>
              <a:ext uri="{FF2B5EF4-FFF2-40B4-BE49-F238E27FC236}">
                <a16:creationId xmlns:a16="http://schemas.microsoft.com/office/drawing/2014/main" id="{3141B0FE-0D45-CCE5-17D5-8EDCEB7E3FB8}"/>
              </a:ext>
            </a:extLst>
          </p:cNvPr>
          <p:cNvSpPr/>
          <p:nvPr/>
        </p:nvSpPr>
        <p:spPr>
          <a:xfrm>
            <a:off x="5158213" y="3186654"/>
            <a:ext cx="2950617" cy="1684936"/>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27" name="Text Placeholder 1">
            <a:extLst>
              <a:ext uri="{FF2B5EF4-FFF2-40B4-BE49-F238E27FC236}">
                <a16:creationId xmlns:a16="http://schemas.microsoft.com/office/drawing/2014/main" id="{5F71CAC2-3AEA-9079-25D6-17FD3B1137CD}"/>
              </a:ext>
            </a:extLst>
          </p:cNvPr>
          <p:cNvSpPr txBox="1">
            <a:spLocks/>
          </p:cNvSpPr>
          <p:nvPr/>
        </p:nvSpPr>
        <p:spPr>
          <a:xfrm>
            <a:off x="1012260" y="3209962"/>
            <a:ext cx="4137914" cy="71895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dirty="0">
                <a:latin typeface="Roboto" panose="02000000000000000000" pitchFamily="2" charset="0"/>
                <a:ea typeface="Roboto" panose="02000000000000000000" pitchFamily="2" charset="0"/>
                <a:cs typeface="Roboto" panose="02000000000000000000" pitchFamily="2" charset="0"/>
              </a:rPr>
              <a:t>Clinical Partners</a:t>
            </a:r>
          </a:p>
        </p:txBody>
      </p:sp>
      <p:sp>
        <p:nvSpPr>
          <p:cNvPr id="28" name="Text Placeholder 1">
            <a:extLst>
              <a:ext uri="{FF2B5EF4-FFF2-40B4-BE49-F238E27FC236}">
                <a16:creationId xmlns:a16="http://schemas.microsoft.com/office/drawing/2014/main" id="{B64CE9C0-D694-3399-2259-4E8D822A1136}"/>
              </a:ext>
            </a:extLst>
          </p:cNvPr>
          <p:cNvSpPr txBox="1">
            <a:spLocks/>
          </p:cNvSpPr>
          <p:nvPr/>
        </p:nvSpPr>
        <p:spPr>
          <a:xfrm>
            <a:off x="567290" y="3711244"/>
            <a:ext cx="5027855" cy="1123145"/>
          </a:xfrm>
          <a:prstGeom prst="rect">
            <a:avLst/>
          </a:prstGeom>
        </p:spPr>
        <p:txBody>
          <a:bodyPr vert="horz" lIns="91440" tIns="45720" rIns="91440" bIns="45720" rtlCol="0">
            <a:normAutofit fontScale="55000" lnSpcReduction="20000"/>
          </a:bodyPr>
          <a:lstStyle>
            <a:lvl1pPr marL="342900" indent="-342900" algn="l" defTabSz="457200" rtl="0" eaLnBrk="1" latinLnBrk="0" hangingPunct="1">
              <a:spcBef>
                <a:spcPct val="20000"/>
              </a:spcBef>
              <a:buFont typeface="Arial"/>
              <a:buChar char="•"/>
              <a:defRPr sz="32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dirty="0">
                <a:latin typeface="Roboto" panose="02000000000000000000" pitchFamily="2" charset="0"/>
                <a:ea typeface="Roboto" panose="02000000000000000000" pitchFamily="2" charset="0"/>
                <a:cs typeface="Roboto" panose="02000000000000000000" pitchFamily="2" charset="0"/>
              </a:rPr>
              <a:t>Tallahassee Memorial Healthcare</a:t>
            </a:r>
          </a:p>
          <a:p>
            <a:pPr marL="0" indent="0" algn="ctr">
              <a:buNone/>
            </a:pPr>
            <a:r>
              <a:rPr lang="en-US" sz="2000" dirty="0">
                <a:latin typeface="Roboto" panose="02000000000000000000" pitchFamily="2" charset="0"/>
                <a:ea typeface="Roboto" panose="02000000000000000000" pitchFamily="2" charset="0"/>
                <a:cs typeface="Roboto" panose="02000000000000000000" pitchFamily="2" charset="0"/>
              </a:rPr>
              <a:t>Tallahassee Orthopedic Clinic</a:t>
            </a:r>
          </a:p>
          <a:p>
            <a:pPr marL="0" indent="0" algn="ctr">
              <a:buNone/>
            </a:pPr>
            <a:r>
              <a:rPr lang="en-US" sz="2000" dirty="0">
                <a:latin typeface="Roboto" panose="02000000000000000000" pitchFamily="2" charset="0"/>
                <a:ea typeface="Roboto" panose="02000000000000000000" pitchFamily="2" charset="0"/>
                <a:cs typeface="Roboto" panose="02000000000000000000" pitchFamily="2" charset="0"/>
              </a:rPr>
              <a:t>Mayo Clinic of Florida</a:t>
            </a:r>
          </a:p>
          <a:p>
            <a:pPr marL="0" indent="0" algn="ctr">
              <a:buNone/>
            </a:pPr>
            <a:r>
              <a:rPr lang="en-US" sz="2000" dirty="0">
                <a:latin typeface="Roboto" panose="02000000000000000000" pitchFamily="2" charset="0"/>
                <a:ea typeface="Roboto" panose="02000000000000000000" pitchFamily="2" charset="0"/>
                <a:cs typeface="Roboto" panose="02000000000000000000" pitchFamily="2" charset="0"/>
              </a:rPr>
              <a:t>Andrews Institute</a:t>
            </a:r>
          </a:p>
          <a:p>
            <a:pPr marL="0" indent="0" algn="ctr">
              <a:buNone/>
            </a:pPr>
            <a:r>
              <a:rPr lang="en-US" sz="2000" dirty="0">
                <a:latin typeface="Roboto" panose="02000000000000000000" pitchFamily="2" charset="0"/>
                <a:ea typeface="Roboto" panose="02000000000000000000" pitchFamily="2" charset="0"/>
                <a:cs typeface="Roboto" panose="02000000000000000000" pitchFamily="2" charset="0"/>
              </a:rPr>
              <a:t>Capital Health Plan</a:t>
            </a:r>
          </a:p>
          <a:p>
            <a:pPr marL="0" indent="0" algn="ctr">
              <a:buNone/>
            </a:pPr>
            <a:r>
              <a:rPr lang="en-US" sz="2000" dirty="0">
                <a:latin typeface="Roboto" panose="02000000000000000000" pitchFamily="2" charset="0"/>
                <a:ea typeface="Roboto" panose="02000000000000000000" pitchFamily="2" charset="0"/>
                <a:cs typeface="Roboto" panose="02000000000000000000" pitchFamily="2" charset="0"/>
              </a:rPr>
              <a:t>3000+ Clinical practice affiliates around the state</a:t>
            </a:r>
          </a:p>
        </p:txBody>
      </p:sp>
      <p:sp>
        <p:nvSpPr>
          <p:cNvPr id="29" name="Text Placeholder 1">
            <a:extLst>
              <a:ext uri="{FF2B5EF4-FFF2-40B4-BE49-F238E27FC236}">
                <a16:creationId xmlns:a16="http://schemas.microsoft.com/office/drawing/2014/main" id="{B8DA64A3-7480-4691-AEBD-D2CF01220AE9}"/>
              </a:ext>
            </a:extLst>
          </p:cNvPr>
          <p:cNvSpPr txBox="1">
            <a:spLocks/>
          </p:cNvSpPr>
          <p:nvPr/>
        </p:nvSpPr>
        <p:spPr>
          <a:xfrm>
            <a:off x="4570553" y="3459150"/>
            <a:ext cx="4040341" cy="128699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dirty="0">
                <a:latin typeface="Roboto" panose="02000000000000000000" pitchFamily="2" charset="0"/>
                <a:ea typeface="Roboto" panose="02000000000000000000" pitchFamily="2" charset="0"/>
                <a:cs typeface="Roboto" panose="02000000000000000000" pitchFamily="2" charset="0"/>
              </a:rPr>
              <a:t>Industry</a:t>
            </a:r>
          </a:p>
          <a:p>
            <a:pPr marL="0" indent="0" algn="ctr">
              <a:buNone/>
            </a:pPr>
            <a:r>
              <a:rPr lang="en-US" sz="2800" dirty="0">
                <a:latin typeface="Roboto" panose="02000000000000000000" pitchFamily="2" charset="0"/>
                <a:ea typeface="Roboto" panose="02000000000000000000" pitchFamily="2" charset="0"/>
                <a:cs typeface="Roboto" panose="02000000000000000000" pitchFamily="2" charset="0"/>
              </a:rPr>
              <a:t>Partners</a:t>
            </a:r>
          </a:p>
        </p:txBody>
      </p:sp>
      <p:sp>
        <p:nvSpPr>
          <p:cNvPr id="8" name="Text Placeholder 1">
            <a:extLst>
              <a:ext uri="{FF2B5EF4-FFF2-40B4-BE49-F238E27FC236}">
                <a16:creationId xmlns:a16="http://schemas.microsoft.com/office/drawing/2014/main" id="{AC07BE0B-48D6-4CA3-9A92-1786FEBAA55C}"/>
              </a:ext>
            </a:extLst>
          </p:cNvPr>
          <p:cNvSpPr txBox="1">
            <a:spLocks/>
          </p:cNvSpPr>
          <p:nvPr/>
        </p:nvSpPr>
        <p:spPr>
          <a:xfrm>
            <a:off x="1343607" y="1621766"/>
            <a:ext cx="711588" cy="71895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dirty="0">
                <a:latin typeface="Roboto" panose="02000000000000000000" pitchFamily="2" charset="0"/>
                <a:ea typeface="Roboto" panose="02000000000000000000" pitchFamily="2" charset="0"/>
                <a:cs typeface="Roboto" panose="02000000000000000000" pitchFamily="2" charset="0"/>
              </a:rPr>
              <a:t>Arts</a:t>
            </a:r>
          </a:p>
        </p:txBody>
      </p:sp>
      <p:sp>
        <p:nvSpPr>
          <p:cNvPr id="9" name="Text Placeholder 1">
            <a:extLst>
              <a:ext uri="{FF2B5EF4-FFF2-40B4-BE49-F238E27FC236}">
                <a16:creationId xmlns:a16="http://schemas.microsoft.com/office/drawing/2014/main" id="{34F304D1-BD2E-C651-26B4-9E645E5726D8}"/>
              </a:ext>
            </a:extLst>
          </p:cNvPr>
          <p:cNvSpPr txBox="1">
            <a:spLocks/>
          </p:cNvSpPr>
          <p:nvPr/>
        </p:nvSpPr>
        <p:spPr>
          <a:xfrm>
            <a:off x="2427278" y="1607478"/>
            <a:ext cx="1218436" cy="71895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dirty="0">
                <a:latin typeface="Roboto" panose="02000000000000000000" pitchFamily="2" charset="0"/>
                <a:ea typeface="Roboto" panose="02000000000000000000" pitchFamily="2" charset="0"/>
                <a:cs typeface="Roboto" panose="02000000000000000000" pitchFamily="2" charset="0"/>
              </a:rPr>
              <a:t>Sciences</a:t>
            </a:r>
          </a:p>
        </p:txBody>
      </p:sp>
      <p:sp>
        <p:nvSpPr>
          <p:cNvPr id="11" name="Text Placeholder 1">
            <a:extLst>
              <a:ext uri="{FF2B5EF4-FFF2-40B4-BE49-F238E27FC236}">
                <a16:creationId xmlns:a16="http://schemas.microsoft.com/office/drawing/2014/main" id="{A3F504BC-3281-1192-697D-57C334D7507C}"/>
              </a:ext>
            </a:extLst>
          </p:cNvPr>
          <p:cNvSpPr txBox="1">
            <a:spLocks/>
          </p:cNvSpPr>
          <p:nvPr/>
        </p:nvSpPr>
        <p:spPr>
          <a:xfrm>
            <a:off x="3939777" y="1604243"/>
            <a:ext cx="1218436" cy="71895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dirty="0">
                <a:latin typeface="Roboto" panose="02000000000000000000" pitchFamily="2" charset="0"/>
                <a:ea typeface="Roboto" panose="02000000000000000000" pitchFamily="2" charset="0"/>
                <a:cs typeface="Roboto" panose="02000000000000000000" pitchFamily="2" charset="0"/>
              </a:rPr>
              <a:t>Medicine</a:t>
            </a:r>
          </a:p>
        </p:txBody>
      </p:sp>
      <p:sp>
        <p:nvSpPr>
          <p:cNvPr id="14" name="Text Placeholder 1">
            <a:extLst>
              <a:ext uri="{FF2B5EF4-FFF2-40B4-BE49-F238E27FC236}">
                <a16:creationId xmlns:a16="http://schemas.microsoft.com/office/drawing/2014/main" id="{7867F5C9-1944-A33D-C12B-BBBBAE0D0C6B}"/>
              </a:ext>
            </a:extLst>
          </p:cNvPr>
          <p:cNvSpPr txBox="1">
            <a:spLocks/>
          </p:cNvSpPr>
          <p:nvPr/>
        </p:nvSpPr>
        <p:spPr>
          <a:xfrm>
            <a:off x="5409142" y="1604243"/>
            <a:ext cx="1218436" cy="71895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dirty="0">
                <a:latin typeface="Roboto" panose="02000000000000000000" pitchFamily="2" charset="0"/>
                <a:ea typeface="Roboto" panose="02000000000000000000" pitchFamily="2" charset="0"/>
                <a:cs typeface="Roboto" panose="02000000000000000000" pitchFamily="2" charset="0"/>
              </a:rPr>
              <a:t>Nursing</a:t>
            </a:r>
          </a:p>
        </p:txBody>
      </p:sp>
      <p:sp>
        <p:nvSpPr>
          <p:cNvPr id="15" name="Rectangle: Rounded Corners 14">
            <a:extLst>
              <a:ext uri="{FF2B5EF4-FFF2-40B4-BE49-F238E27FC236}">
                <a16:creationId xmlns:a16="http://schemas.microsoft.com/office/drawing/2014/main" id="{A69DC6D0-D9F6-72AC-9D96-2DEE8F1B0A4F}"/>
              </a:ext>
            </a:extLst>
          </p:cNvPr>
          <p:cNvSpPr/>
          <p:nvPr/>
        </p:nvSpPr>
        <p:spPr>
          <a:xfrm>
            <a:off x="5690186" y="2271715"/>
            <a:ext cx="1106866" cy="575008"/>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16" name="Text Placeholder 1">
            <a:extLst>
              <a:ext uri="{FF2B5EF4-FFF2-40B4-BE49-F238E27FC236}">
                <a16:creationId xmlns:a16="http://schemas.microsoft.com/office/drawing/2014/main" id="{03152AA1-936B-160D-1C8E-F6E40D684499}"/>
              </a:ext>
            </a:extLst>
          </p:cNvPr>
          <p:cNvSpPr txBox="1">
            <a:spLocks/>
          </p:cNvSpPr>
          <p:nvPr/>
        </p:nvSpPr>
        <p:spPr>
          <a:xfrm>
            <a:off x="5767740" y="2229019"/>
            <a:ext cx="917042" cy="71895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latin typeface="Roboto" panose="02000000000000000000" pitchFamily="2" charset="0"/>
                <a:ea typeface="Roboto" panose="02000000000000000000" pitchFamily="2" charset="0"/>
                <a:cs typeface="Roboto" panose="02000000000000000000" pitchFamily="2" charset="0"/>
              </a:rPr>
              <a:t>Social Work</a:t>
            </a:r>
          </a:p>
        </p:txBody>
      </p:sp>
      <p:sp>
        <p:nvSpPr>
          <p:cNvPr id="18" name="Text Placeholder 1">
            <a:extLst>
              <a:ext uri="{FF2B5EF4-FFF2-40B4-BE49-F238E27FC236}">
                <a16:creationId xmlns:a16="http://schemas.microsoft.com/office/drawing/2014/main" id="{9C6DC7FA-75DB-C4BE-D951-D9F4ED70CA37}"/>
              </a:ext>
            </a:extLst>
          </p:cNvPr>
          <p:cNvSpPr txBox="1">
            <a:spLocks/>
          </p:cNvSpPr>
          <p:nvPr/>
        </p:nvSpPr>
        <p:spPr>
          <a:xfrm>
            <a:off x="6861056" y="1624912"/>
            <a:ext cx="1083671" cy="102582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dirty="0">
                <a:latin typeface="Roboto" panose="02000000000000000000" pitchFamily="2" charset="0"/>
                <a:ea typeface="Roboto" panose="02000000000000000000" pitchFamily="2" charset="0"/>
                <a:cs typeface="Roboto" panose="02000000000000000000" pitchFamily="2" charset="0"/>
              </a:rPr>
              <a:t>Engr</a:t>
            </a:r>
          </a:p>
        </p:txBody>
      </p:sp>
      <p:sp>
        <p:nvSpPr>
          <p:cNvPr id="19" name="Rectangle: Rounded Corners 18">
            <a:extLst>
              <a:ext uri="{FF2B5EF4-FFF2-40B4-BE49-F238E27FC236}">
                <a16:creationId xmlns:a16="http://schemas.microsoft.com/office/drawing/2014/main" id="{3967E6A6-EB48-06BF-BD53-CBE2F4B0F491}"/>
              </a:ext>
            </a:extLst>
          </p:cNvPr>
          <p:cNvSpPr/>
          <p:nvPr/>
        </p:nvSpPr>
        <p:spPr>
          <a:xfrm>
            <a:off x="4201072" y="2253107"/>
            <a:ext cx="1339594" cy="593615"/>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20" name="Text Placeholder 1">
            <a:extLst>
              <a:ext uri="{FF2B5EF4-FFF2-40B4-BE49-F238E27FC236}">
                <a16:creationId xmlns:a16="http://schemas.microsoft.com/office/drawing/2014/main" id="{C08EB490-204E-1B86-DFFE-3E164F4165B3}"/>
              </a:ext>
            </a:extLst>
          </p:cNvPr>
          <p:cNvSpPr txBox="1">
            <a:spLocks/>
          </p:cNvSpPr>
          <p:nvPr/>
        </p:nvSpPr>
        <p:spPr>
          <a:xfrm>
            <a:off x="4273341" y="2343415"/>
            <a:ext cx="1118350" cy="4635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dirty="0">
                <a:latin typeface="Roboto" panose="02000000000000000000" pitchFamily="2" charset="0"/>
                <a:ea typeface="Roboto" panose="02000000000000000000" pitchFamily="2" charset="0"/>
                <a:cs typeface="Roboto" panose="02000000000000000000" pitchFamily="2" charset="0"/>
              </a:rPr>
              <a:t>CCI</a:t>
            </a:r>
          </a:p>
        </p:txBody>
      </p:sp>
      <p:sp>
        <p:nvSpPr>
          <p:cNvPr id="23" name="Rectangle: Rounded Corners 22">
            <a:extLst>
              <a:ext uri="{FF2B5EF4-FFF2-40B4-BE49-F238E27FC236}">
                <a16:creationId xmlns:a16="http://schemas.microsoft.com/office/drawing/2014/main" id="{708BAFAA-B93B-FFBE-B587-B5B8910D6DF5}"/>
              </a:ext>
            </a:extLst>
          </p:cNvPr>
          <p:cNvSpPr/>
          <p:nvPr/>
        </p:nvSpPr>
        <p:spPr>
          <a:xfrm>
            <a:off x="2688578" y="2214382"/>
            <a:ext cx="1362974" cy="63234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24" name="Text Placeholder 1">
            <a:extLst>
              <a:ext uri="{FF2B5EF4-FFF2-40B4-BE49-F238E27FC236}">
                <a16:creationId xmlns:a16="http://schemas.microsoft.com/office/drawing/2014/main" id="{67C6EFF2-BA72-55D6-4E03-3D00F1BE75A1}"/>
              </a:ext>
            </a:extLst>
          </p:cNvPr>
          <p:cNvSpPr txBox="1">
            <a:spLocks/>
          </p:cNvSpPr>
          <p:nvPr/>
        </p:nvSpPr>
        <p:spPr>
          <a:xfrm>
            <a:off x="2760847" y="2174219"/>
            <a:ext cx="1218436" cy="71895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dirty="0">
                <a:latin typeface="Roboto" panose="02000000000000000000" pitchFamily="2" charset="0"/>
                <a:ea typeface="Roboto" panose="02000000000000000000" pitchFamily="2" charset="0"/>
                <a:cs typeface="Roboto" panose="02000000000000000000" pitchFamily="2" charset="0"/>
              </a:rPr>
              <a:t>Human Sciences</a:t>
            </a:r>
          </a:p>
        </p:txBody>
      </p:sp>
      <p:sp>
        <p:nvSpPr>
          <p:cNvPr id="32" name="Rectangle: Rounded Corners 31">
            <a:extLst>
              <a:ext uri="{FF2B5EF4-FFF2-40B4-BE49-F238E27FC236}">
                <a16:creationId xmlns:a16="http://schemas.microsoft.com/office/drawing/2014/main" id="{67D861D5-9D7F-6729-1DDD-CA70D7A5205D}"/>
              </a:ext>
            </a:extLst>
          </p:cNvPr>
          <p:cNvSpPr/>
          <p:nvPr/>
        </p:nvSpPr>
        <p:spPr>
          <a:xfrm>
            <a:off x="1214999" y="2229019"/>
            <a:ext cx="1326547" cy="617703"/>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22" name="Text Placeholder 1">
            <a:extLst>
              <a:ext uri="{FF2B5EF4-FFF2-40B4-BE49-F238E27FC236}">
                <a16:creationId xmlns:a16="http://schemas.microsoft.com/office/drawing/2014/main" id="{4110B4D9-C214-4110-FC39-B806C20C37FF}"/>
              </a:ext>
            </a:extLst>
          </p:cNvPr>
          <p:cNvSpPr txBox="1">
            <a:spLocks/>
          </p:cNvSpPr>
          <p:nvPr/>
        </p:nvSpPr>
        <p:spPr>
          <a:xfrm>
            <a:off x="1282854" y="2321007"/>
            <a:ext cx="1218436" cy="71895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dirty="0">
                <a:latin typeface="Roboto" panose="02000000000000000000" pitchFamily="2" charset="0"/>
                <a:ea typeface="Roboto" panose="02000000000000000000" pitchFamily="2" charset="0"/>
                <a:cs typeface="Roboto" panose="02000000000000000000" pitchFamily="2" charset="0"/>
              </a:rPr>
              <a:t>SSPP</a:t>
            </a:r>
          </a:p>
        </p:txBody>
      </p:sp>
      <p:pic>
        <p:nvPicPr>
          <p:cNvPr id="3" name="Picture 2">
            <a:extLst>
              <a:ext uri="{FF2B5EF4-FFF2-40B4-BE49-F238E27FC236}">
                <a16:creationId xmlns:a16="http://schemas.microsoft.com/office/drawing/2014/main" id="{5D4027AE-6791-B27F-FF57-B4AD3223BBE8}"/>
              </a:ext>
            </a:extLst>
          </p:cNvPr>
          <p:cNvPicPr>
            <a:picLocks noChangeAspect="1"/>
          </p:cNvPicPr>
          <p:nvPr/>
        </p:nvPicPr>
        <p:blipFill>
          <a:blip r:embed="rId2"/>
          <a:stretch>
            <a:fillRect/>
          </a:stretch>
        </p:blipFill>
        <p:spPr>
          <a:xfrm>
            <a:off x="2820260" y="397355"/>
            <a:ext cx="3323611" cy="1101624"/>
          </a:xfrm>
          <a:prstGeom prst="rect">
            <a:avLst/>
          </a:prstGeom>
        </p:spPr>
      </p:pic>
      <p:sp>
        <p:nvSpPr>
          <p:cNvPr id="7" name="Rectangle: Rounded Corners 6">
            <a:extLst>
              <a:ext uri="{FF2B5EF4-FFF2-40B4-BE49-F238E27FC236}">
                <a16:creationId xmlns:a16="http://schemas.microsoft.com/office/drawing/2014/main" id="{A38D5B78-FE33-AC1D-7EB1-456CE2055C3A}"/>
              </a:ext>
            </a:extLst>
          </p:cNvPr>
          <p:cNvSpPr/>
          <p:nvPr/>
        </p:nvSpPr>
        <p:spPr>
          <a:xfrm>
            <a:off x="6861056" y="2271714"/>
            <a:ext cx="1106866" cy="575008"/>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12" name="Text Placeholder 1">
            <a:extLst>
              <a:ext uri="{FF2B5EF4-FFF2-40B4-BE49-F238E27FC236}">
                <a16:creationId xmlns:a16="http://schemas.microsoft.com/office/drawing/2014/main" id="{1FC4C7E5-999F-10FF-7030-165785B64C9B}"/>
              </a:ext>
            </a:extLst>
          </p:cNvPr>
          <p:cNvSpPr txBox="1">
            <a:spLocks/>
          </p:cNvSpPr>
          <p:nvPr/>
        </p:nvSpPr>
        <p:spPr>
          <a:xfrm>
            <a:off x="6890381" y="2375215"/>
            <a:ext cx="1118350" cy="463533"/>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32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dirty="0">
                <a:latin typeface="Roboto" panose="02000000000000000000" pitchFamily="2" charset="0"/>
                <a:ea typeface="Roboto" panose="02000000000000000000" pitchFamily="2" charset="0"/>
                <a:cs typeface="Roboto" panose="02000000000000000000" pitchFamily="2" charset="0"/>
              </a:rPr>
              <a:t>Business</a:t>
            </a:r>
          </a:p>
        </p:txBody>
      </p:sp>
    </p:spTree>
    <p:extLst>
      <p:ext uri="{BB962C8B-B14F-4D97-AF65-F5344CB8AC3E}">
        <p14:creationId xmlns:p14="http://schemas.microsoft.com/office/powerpoint/2010/main" val="2978822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4128EA-D63C-ACEC-6726-88E701AE5F45}"/>
              </a:ext>
            </a:extLst>
          </p:cNvPr>
          <p:cNvSpPr/>
          <p:nvPr/>
        </p:nvSpPr>
        <p:spPr>
          <a:xfrm>
            <a:off x="0" y="0"/>
            <a:ext cx="9144000" cy="15527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21" name="Rectangle: Rounded Corners 20">
            <a:extLst>
              <a:ext uri="{FF2B5EF4-FFF2-40B4-BE49-F238E27FC236}">
                <a16:creationId xmlns:a16="http://schemas.microsoft.com/office/drawing/2014/main" id="{97C926EC-D0CE-A1E4-1D78-5FA0CC1B2DA8}"/>
              </a:ext>
            </a:extLst>
          </p:cNvPr>
          <p:cNvSpPr/>
          <p:nvPr/>
        </p:nvSpPr>
        <p:spPr>
          <a:xfrm rot="2699304">
            <a:off x="7590149" y="2609235"/>
            <a:ext cx="1221267" cy="582930"/>
          </a:xfrm>
          <a:prstGeom prst="roundRect">
            <a:avLst>
              <a:gd name="adj" fmla="val 50000"/>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4050">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14" name="Rectangle: Rounded Corners 13">
            <a:extLst>
              <a:ext uri="{FF2B5EF4-FFF2-40B4-BE49-F238E27FC236}">
                <a16:creationId xmlns:a16="http://schemas.microsoft.com/office/drawing/2014/main" id="{3BD3F72E-C592-C6E6-2376-F34A58BD7653}"/>
              </a:ext>
            </a:extLst>
          </p:cNvPr>
          <p:cNvSpPr/>
          <p:nvPr/>
        </p:nvSpPr>
        <p:spPr>
          <a:xfrm rot="2699304">
            <a:off x="7156532" y="1689743"/>
            <a:ext cx="1221267" cy="582930"/>
          </a:xfrm>
          <a:prstGeom prst="roundRect">
            <a:avLst>
              <a:gd name="adj" fmla="val 50000"/>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4050">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7" name="Rectangle: Rounded Corners 6">
            <a:extLst>
              <a:ext uri="{FF2B5EF4-FFF2-40B4-BE49-F238E27FC236}">
                <a16:creationId xmlns:a16="http://schemas.microsoft.com/office/drawing/2014/main" id="{6F1C7F81-EB98-EEB9-A3BC-5B83B755C8D8}"/>
              </a:ext>
            </a:extLst>
          </p:cNvPr>
          <p:cNvSpPr/>
          <p:nvPr/>
        </p:nvSpPr>
        <p:spPr>
          <a:xfrm rot="2699304">
            <a:off x="7959293" y="1712788"/>
            <a:ext cx="1221267" cy="582930"/>
          </a:xfrm>
          <a:prstGeom prst="roundRect">
            <a:avLst>
              <a:gd name="adj" fmla="val 50000"/>
            </a:avLst>
          </a:prstGeom>
          <a:solidFill>
            <a:srgbClr val="D2C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4050">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6" name="Rectangle: Rounded Corners 5">
            <a:extLst>
              <a:ext uri="{FF2B5EF4-FFF2-40B4-BE49-F238E27FC236}">
                <a16:creationId xmlns:a16="http://schemas.microsoft.com/office/drawing/2014/main" id="{FB8DB06D-B423-EF7D-6C4E-9514D06F96B4}"/>
              </a:ext>
            </a:extLst>
          </p:cNvPr>
          <p:cNvSpPr/>
          <p:nvPr/>
        </p:nvSpPr>
        <p:spPr>
          <a:xfrm rot="2699304">
            <a:off x="6891476" y="2577535"/>
            <a:ext cx="1221267" cy="582930"/>
          </a:xfrm>
          <a:prstGeom prst="roundRect">
            <a:avLst>
              <a:gd name="adj" fmla="val 5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4050">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4" name="Rectangle: Rounded Corners 3">
            <a:extLst>
              <a:ext uri="{FF2B5EF4-FFF2-40B4-BE49-F238E27FC236}">
                <a16:creationId xmlns:a16="http://schemas.microsoft.com/office/drawing/2014/main" id="{B0B24478-A9EC-CB96-EDC7-739C96B69534}"/>
              </a:ext>
            </a:extLst>
          </p:cNvPr>
          <p:cNvSpPr/>
          <p:nvPr/>
        </p:nvSpPr>
        <p:spPr>
          <a:xfrm rot="2699304">
            <a:off x="6370170" y="1712789"/>
            <a:ext cx="1221267" cy="582930"/>
          </a:xfrm>
          <a:prstGeom prst="roundRect">
            <a:avLst>
              <a:gd name="adj" fmla="val 5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4050">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8" name="Rectangle 7">
            <a:extLst>
              <a:ext uri="{FF2B5EF4-FFF2-40B4-BE49-F238E27FC236}">
                <a16:creationId xmlns:a16="http://schemas.microsoft.com/office/drawing/2014/main" id="{431EFDCE-73D9-12AF-F5B6-9F47996DA604}"/>
              </a:ext>
            </a:extLst>
          </p:cNvPr>
          <p:cNvSpPr/>
          <p:nvPr/>
        </p:nvSpPr>
        <p:spPr>
          <a:xfrm>
            <a:off x="0" y="81438"/>
            <a:ext cx="2841070" cy="1433526"/>
          </a:xfrm>
          <a:prstGeom prst="rect">
            <a:avLst/>
          </a:prstGeom>
          <a:solidFill>
            <a:srgbClr val="CEB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4050" dirty="0">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9" name="Rectangle 8">
            <a:extLst>
              <a:ext uri="{FF2B5EF4-FFF2-40B4-BE49-F238E27FC236}">
                <a16:creationId xmlns:a16="http://schemas.microsoft.com/office/drawing/2014/main" id="{1E3DF639-94BE-CEAB-28FE-E1DA9E99FA4F}"/>
              </a:ext>
            </a:extLst>
          </p:cNvPr>
          <p:cNvSpPr/>
          <p:nvPr/>
        </p:nvSpPr>
        <p:spPr>
          <a:xfrm>
            <a:off x="0" y="1647599"/>
            <a:ext cx="3064314" cy="196955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4050" dirty="0">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10" name="Object 1">
            <a:extLst>
              <a:ext uri="{FF2B5EF4-FFF2-40B4-BE49-F238E27FC236}">
                <a16:creationId xmlns:a16="http://schemas.microsoft.com/office/drawing/2014/main" id="{032E7CBF-22CF-DD21-0A81-8E155B3D236D}"/>
              </a:ext>
            </a:extLst>
          </p:cNvPr>
          <p:cNvSpPr/>
          <p:nvPr/>
        </p:nvSpPr>
        <p:spPr>
          <a:xfrm>
            <a:off x="271823" y="346504"/>
            <a:ext cx="2590151" cy="1371731"/>
          </a:xfrm>
          <a:prstGeom prst="rect">
            <a:avLst/>
          </a:prstGeom>
          <a:noFill/>
        </p:spPr>
        <p:txBody>
          <a:bodyPr wrap="square" lIns="0" tIns="0" rIns="0" bIns="0" rtlCol="0" anchor="t"/>
          <a:lstStyle/>
          <a:p>
            <a:pPr>
              <a:lnSpc>
                <a:spcPts val="2430"/>
              </a:lnSpc>
            </a:pPr>
            <a:r>
              <a:rPr lang="en-US" sz="2700" b="1" dirty="0">
                <a:solidFill>
                  <a:schemeClr val="bg1"/>
                </a:solidFill>
                <a:latin typeface="Roboto" panose="02000000000000000000" pitchFamily="2" charset="0"/>
                <a:ea typeface="Roboto" panose="02000000000000000000" pitchFamily="2" charset="0"/>
                <a:cs typeface="Roboto" panose="02000000000000000000" pitchFamily="2" charset="0"/>
              </a:rPr>
              <a:t>EDUCATION</a:t>
            </a:r>
            <a:endParaRPr lang="en-US"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1" name="Object 1">
            <a:extLst>
              <a:ext uri="{FF2B5EF4-FFF2-40B4-BE49-F238E27FC236}">
                <a16:creationId xmlns:a16="http://schemas.microsoft.com/office/drawing/2014/main" id="{C9A956D6-8A99-08F2-333F-897F497DAB04}"/>
              </a:ext>
            </a:extLst>
          </p:cNvPr>
          <p:cNvSpPr/>
          <p:nvPr/>
        </p:nvSpPr>
        <p:spPr>
          <a:xfrm>
            <a:off x="241782" y="1915100"/>
            <a:ext cx="2667872" cy="1450543"/>
          </a:xfrm>
          <a:prstGeom prst="rect">
            <a:avLst/>
          </a:prstGeom>
          <a:noFill/>
        </p:spPr>
        <p:txBody>
          <a:bodyPr wrap="square" lIns="0" tIns="0" rIns="0" bIns="0" rtlCol="0" anchor="t"/>
          <a:lstStyle/>
          <a:p>
            <a:pPr>
              <a:lnSpc>
                <a:spcPts val="2430"/>
              </a:lnSpc>
            </a:pPr>
            <a:r>
              <a:rPr lang="en-US" sz="2700" b="1" dirty="0">
                <a:solidFill>
                  <a:schemeClr val="bg1"/>
                </a:solidFill>
                <a:latin typeface="Roboto" panose="02000000000000000000" pitchFamily="2" charset="0"/>
                <a:ea typeface="Roboto" panose="02000000000000000000" pitchFamily="2" charset="0"/>
                <a:cs typeface="Roboto" panose="02000000000000000000" pitchFamily="2" charset="0"/>
              </a:rPr>
              <a:t>RESEARCH</a:t>
            </a:r>
            <a:endParaRPr lang="en-US"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2" name="Rectangle 11">
            <a:extLst>
              <a:ext uri="{FF2B5EF4-FFF2-40B4-BE49-F238E27FC236}">
                <a16:creationId xmlns:a16="http://schemas.microsoft.com/office/drawing/2014/main" id="{64EF5C84-15BA-27E9-4906-C37BFED5DA6E}"/>
              </a:ext>
            </a:extLst>
          </p:cNvPr>
          <p:cNvSpPr/>
          <p:nvPr/>
        </p:nvSpPr>
        <p:spPr>
          <a:xfrm>
            <a:off x="0" y="3718656"/>
            <a:ext cx="3460898" cy="137173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4050" dirty="0">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15" name="Rectangle: Rounded Corners 14">
            <a:extLst>
              <a:ext uri="{FF2B5EF4-FFF2-40B4-BE49-F238E27FC236}">
                <a16:creationId xmlns:a16="http://schemas.microsoft.com/office/drawing/2014/main" id="{BDB8B999-5D0B-98DE-18F0-BF60A84273C1}"/>
              </a:ext>
            </a:extLst>
          </p:cNvPr>
          <p:cNvSpPr/>
          <p:nvPr/>
        </p:nvSpPr>
        <p:spPr>
          <a:xfrm rot="18899999">
            <a:off x="2477046" y="2198333"/>
            <a:ext cx="2952796" cy="582930"/>
          </a:xfrm>
          <a:prstGeom prst="roundRect">
            <a:avLst>
              <a:gd name="adj" fmla="val 50000"/>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4050">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19" name="Rectangle: Rounded Corners 18">
            <a:extLst>
              <a:ext uri="{FF2B5EF4-FFF2-40B4-BE49-F238E27FC236}">
                <a16:creationId xmlns:a16="http://schemas.microsoft.com/office/drawing/2014/main" id="{4A399B88-B717-6E7A-BEF7-C0B120AB3FDF}"/>
              </a:ext>
            </a:extLst>
          </p:cNvPr>
          <p:cNvSpPr/>
          <p:nvPr/>
        </p:nvSpPr>
        <p:spPr>
          <a:xfrm rot="18899999">
            <a:off x="6453956" y="2130037"/>
            <a:ext cx="2436082" cy="582930"/>
          </a:xfrm>
          <a:prstGeom prst="roundRect">
            <a:avLst>
              <a:gd name="adj" fmla="val 50000"/>
            </a:avLst>
          </a:prstGeom>
          <a:solidFill>
            <a:srgbClr val="CEB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4050">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20" name="Rectangle: Rounded Corners 19">
            <a:extLst>
              <a:ext uri="{FF2B5EF4-FFF2-40B4-BE49-F238E27FC236}">
                <a16:creationId xmlns:a16="http://schemas.microsoft.com/office/drawing/2014/main" id="{232BDE28-7BCD-0C8F-044F-AF2B89E6533F}"/>
              </a:ext>
            </a:extLst>
          </p:cNvPr>
          <p:cNvSpPr/>
          <p:nvPr/>
        </p:nvSpPr>
        <p:spPr>
          <a:xfrm rot="18899999">
            <a:off x="7240415" y="2210848"/>
            <a:ext cx="2339660" cy="582930"/>
          </a:xfrm>
          <a:prstGeom prst="roundRect">
            <a:avLst>
              <a:gd name="adj" fmla="val 5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4050">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22" name="Arrow: Pentagon 21">
            <a:extLst>
              <a:ext uri="{FF2B5EF4-FFF2-40B4-BE49-F238E27FC236}">
                <a16:creationId xmlns:a16="http://schemas.microsoft.com/office/drawing/2014/main" id="{F8A39C00-A4C4-4064-85D7-128E46E04F82}"/>
              </a:ext>
            </a:extLst>
          </p:cNvPr>
          <p:cNvSpPr/>
          <p:nvPr/>
        </p:nvSpPr>
        <p:spPr>
          <a:xfrm rot="25653">
            <a:off x="2549238" y="1649015"/>
            <a:ext cx="1635519" cy="1950696"/>
          </a:xfrm>
          <a:prstGeom prst="homePlate">
            <a:avLst>
              <a:gd name="adj" fmla="val 60181"/>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4050">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23" name="Arrow: Pentagon 22">
            <a:extLst>
              <a:ext uri="{FF2B5EF4-FFF2-40B4-BE49-F238E27FC236}">
                <a16:creationId xmlns:a16="http://schemas.microsoft.com/office/drawing/2014/main" id="{25CF7B54-2EA8-D819-0BED-5681C45438FF}"/>
              </a:ext>
            </a:extLst>
          </p:cNvPr>
          <p:cNvSpPr/>
          <p:nvPr/>
        </p:nvSpPr>
        <p:spPr>
          <a:xfrm rot="25653">
            <a:off x="1844236" y="3714365"/>
            <a:ext cx="2569430" cy="1366740"/>
          </a:xfrm>
          <a:prstGeom prst="homePlat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4050">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25" name="Arrow: Pentagon 24">
            <a:extLst>
              <a:ext uri="{FF2B5EF4-FFF2-40B4-BE49-F238E27FC236}">
                <a16:creationId xmlns:a16="http://schemas.microsoft.com/office/drawing/2014/main" id="{9520BE46-5C15-7A1A-C84F-B25F26E4E5F4}"/>
              </a:ext>
            </a:extLst>
          </p:cNvPr>
          <p:cNvSpPr/>
          <p:nvPr/>
        </p:nvSpPr>
        <p:spPr>
          <a:xfrm rot="25653">
            <a:off x="2175842" y="91244"/>
            <a:ext cx="1352127" cy="1432638"/>
          </a:xfrm>
          <a:prstGeom prst="homePlate">
            <a:avLst/>
          </a:prstGeom>
          <a:solidFill>
            <a:srgbClr val="CEB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4050" dirty="0">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16" name="Rectangle: Rounded Corners 15">
            <a:extLst>
              <a:ext uri="{FF2B5EF4-FFF2-40B4-BE49-F238E27FC236}">
                <a16:creationId xmlns:a16="http://schemas.microsoft.com/office/drawing/2014/main" id="{E0740EBB-AC50-A41C-6665-BAF18BE95904}"/>
              </a:ext>
            </a:extLst>
          </p:cNvPr>
          <p:cNvSpPr/>
          <p:nvPr/>
        </p:nvSpPr>
        <p:spPr>
          <a:xfrm rot="18899999">
            <a:off x="4431673" y="1926629"/>
            <a:ext cx="1667915" cy="582930"/>
          </a:xfrm>
          <a:prstGeom prst="roundRect">
            <a:avLst>
              <a:gd name="adj" fmla="val 50000"/>
            </a:avLst>
          </a:prstGeom>
          <a:solidFill>
            <a:srgbClr val="CEB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4050">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29" name="Rectangle: Rounded Corners 28">
            <a:extLst>
              <a:ext uri="{FF2B5EF4-FFF2-40B4-BE49-F238E27FC236}">
                <a16:creationId xmlns:a16="http://schemas.microsoft.com/office/drawing/2014/main" id="{CF53B6D5-B04D-EC05-5281-F6B50B4F1B64}"/>
              </a:ext>
            </a:extLst>
          </p:cNvPr>
          <p:cNvSpPr/>
          <p:nvPr/>
        </p:nvSpPr>
        <p:spPr>
          <a:xfrm rot="2751166">
            <a:off x="5167960" y="2146425"/>
            <a:ext cx="2370593" cy="582930"/>
          </a:xfrm>
          <a:prstGeom prst="roundRect">
            <a:avLst>
              <a:gd name="adj" fmla="val 50000"/>
            </a:avLst>
          </a:prstGeom>
          <a:solidFill>
            <a:srgbClr val="CEB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4050">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18" name="Rectangle: Rounded Corners 17">
            <a:extLst>
              <a:ext uri="{FF2B5EF4-FFF2-40B4-BE49-F238E27FC236}">
                <a16:creationId xmlns:a16="http://schemas.microsoft.com/office/drawing/2014/main" id="{F1570F3D-35A6-DD7C-86CA-3D29F92D0D51}"/>
              </a:ext>
            </a:extLst>
          </p:cNvPr>
          <p:cNvSpPr/>
          <p:nvPr/>
        </p:nvSpPr>
        <p:spPr>
          <a:xfrm rot="18899999">
            <a:off x="5637554" y="2124418"/>
            <a:ext cx="2437310" cy="582930"/>
          </a:xfrm>
          <a:prstGeom prst="roundRect">
            <a:avLst>
              <a:gd name="adj" fmla="val 50000"/>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4050">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30" name="Rectangle: Rounded Corners 29">
            <a:extLst>
              <a:ext uri="{FF2B5EF4-FFF2-40B4-BE49-F238E27FC236}">
                <a16:creationId xmlns:a16="http://schemas.microsoft.com/office/drawing/2014/main" id="{CDD453B6-4EA0-0A18-2DDC-C6076AFE7214}"/>
              </a:ext>
            </a:extLst>
          </p:cNvPr>
          <p:cNvSpPr/>
          <p:nvPr/>
        </p:nvSpPr>
        <p:spPr>
          <a:xfrm rot="18899999">
            <a:off x="8648959" y="2292470"/>
            <a:ext cx="2339660" cy="582930"/>
          </a:xfrm>
          <a:prstGeom prst="roundRect">
            <a:avLst>
              <a:gd name="adj" fmla="val 50000"/>
            </a:avLst>
          </a:prstGeom>
          <a:solidFill>
            <a:srgbClr val="CEB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4050">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31" name="Rectangle: Rounded Corners 30">
            <a:extLst>
              <a:ext uri="{FF2B5EF4-FFF2-40B4-BE49-F238E27FC236}">
                <a16:creationId xmlns:a16="http://schemas.microsoft.com/office/drawing/2014/main" id="{765B1091-E1BC-550A-BC7E-FF90BC94203D}"/>
              </a:ext>
            </a:extLst>
          </p:cNvPr>
          <p:cNvSpPr/>
          <p:nvPr/>
        </p:nvSpPr>
        <p:spPr>
          <a:xfrm rot="18899999">
            <a:off x="7991299" y="2266087"/>
            <a:ext cx="2339660" cy="582930"/>
          </a:xfrm>
          <a:prstGeom prst="roundRect">
            <a:avLst>
              <a:gd name="adj" fmla="val 50000"/>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4050">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26" name="Rectangle: Rounded Corners 25">
            <a:extLst>
              <a:ext uri="{FF2B5EF4-FFF2-40B4-BE49-F238E27FC236}">
                <a16:creationId xmlns:a16="http://schemas.microsoft.com/office/drawing/2014/main" id="{3872E1F6-3139-A399-C9D1-F5ACBF705371}"/>
              </a:ext>
            </a:extLst>
          </p:cNvPr>
          <p:cNvSpPr/>
          <p:nvPr/>
        </p:nvSpPr>
        <p:spPr>
          <a:xfrm rot="2806181">
            <a:off x="2544726" y="1482979"/>
            <a:ext cx="2982355" cy="582930"/>
          </a:xfrm>
          <a:prstGeom prst="roundRect">
            <a:avLst>
              <a:gd name="adj" fmla="val 50000"/>
            </a:avLst>
          </a:prstGeom>
          <a:solidFill>
            <a:srgbClr val="CEB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4050">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27" name="Rectangle: Rounded Corners 26">
            <a:extLst>
              <a:ext uri="{FF2B5EF4-FFF2-40B4-BE49-F238E27FC236}">
                <a16:creationId xmlns:a16="http://schemas.microsoft.com/office/drawing/2014/main" id="{4F6ECC27-CA4B-2DFD-7D84-24FEB06E72F5}"/>
              </a:ext>
            </a:extLst>
          </p:cNvPr>
          <p:cNvSpPr/>
          <p:nvPr/>
        </p:nvSpPr>
        <p:spPr>
          <a:xfrm rot="2751166">
            <a:off x="4303135" y="2095674"/>
            <a:ext cx="2408486" cy="582930"/>
          </a:xfrm>
          <a:prstGeom prst="roundRect">
            <a:avLst>
              <a:gd name="adj" fmla="val 50000"/>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4050">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24" name="Rectangle: Rounded Corners 23">
            <a:extLst>
              <a:ext uri="{FF2B5EF4-FFF2-40B4-BE49-F238E27FC236}">
                <a16:creationId xmlns:a16="http://schemas.microsoft.com/office/drawing/2014/main" id="{0AC4D1B9-84E7-B6E8-2F42-A2FB6547EC5C}"/>
              </a:ext>
            </a:extLst>
          </p:cNvPr>
          <p:cNvSpPr/>
          <p:nvPr/>
        </p:nvSpPr>
        <p:spPr>
          <a:xfrm rot="8147963">
            <a:off x="3632802" y="3247070"/>
            <a:ext cx="2510774" cy="582930"/>
          </a:xfrm>
          <a:prstGeom prst="roundRect">
            <a:avLst>
              <a:gd name="adj" fmla="val 5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4050">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33" name="Title 1">
            <a:extLst>
              <a:ext uri="{FF2B5EF4-FFF2-40B4-BE49-F238E27FC236}">
                <a16:creationId xmlns:a16="http://schemas.microsoft.com/office/drawing/2014/main" id="{089C8E10-75BB-B401-40FB-CA7F893D0FB2}"/>
              </a:ext>
            </a:extLst>
          </p:cNvPr>
          <p:cNvSpPr txBox="1">
            <a:spLocks/>
          </p:cNvSpPr>
          <p:nvPr/>
        </p:nvSpPr>
        <p:spPr>
          <a:xfrm>
            <a:off x="237082" y="520792"/>
            <a:ext cx="3556676"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600" dirty="0">
                <a:latin typeface="Roboto" panose="02000000000000000000" pitchFamily="2" charset="0"/>
                <a:ea typeface="Roboto" panose="02000000000000000000" pitchFamily="2" charset="0"/>
                <a:cs typeface="Roboto" panose="02000000000000000000" pitchFamily="2" charset="0"/>
              </a:rPr>
              <a:t>Medical school, GME, CME, CE, Undergraduate and Graduate programs and internships</a:t>
            </a:r>
          </a:p>
        </p:txBody>
      </p:sp>
      <p:sp>
        <p:nvSpPr>
          <p:cNvPr id="35" name="Title 1">
            <a:extLst>
              <a:ext uri="{FF2B5EF4-FFF2-40B4-BE49-F238E27FC236}">
                <a16:creationId xmlns:a16="http://schemas.microsoft.com/office/drawing/2014/main" id="{3DDB01A4-9C99-1F9A-BF59-B48A45005CD7}"/>
              </a:ext>
            </a:extLst>
          </p:cNvPr>
          <p:cNvSpPr txBox="1">
            <a:spLocks/>
          </p:cNvSpPr>
          <p:nvPr/>
        </p:nvSpPr>
        <p:spPr>
          <a:xfrm>
            <a:off x="188702" y="4249385"/>
            <a:ext cx="3618435" cy="76760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Connect the continuum of care</a:t>
            </a:r>
          </a:p>
          <a:p>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Reach patients at home</a:t>
            </a:r>
          </a:p>
          <a:p>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Attract local workforce talent</a:t>
            </a:r>
          </a:p>
        </p:txBody>
      </p:sp>
      <p:sp>
        <p:nvSpPr>
          <p:cNvPr id="3" name="Title 1">
            <a:extLst>
              <a:ext uri="{FF2B5EF4-FFF2-40B4-BE49-F238E27FC236}">
                <a16:creationId xmlns:a16="http://schemas.microsoft.com/office/drawing/2014/main" id="{119B6F5B-69CC-1372-7D34-23499EA5C70E}"/>
              </a:ext>
            </a:extLst>
          </p:cNvPr>
          <p:cNvSpPr txBox="1">
            <a:spLocks/>
          </p:cNvSpPr>
          <p:nvPr/>
        </p:nvSpPr>
        <p:spPr>
          <a:xfrm>
            <a:off x="201373" y="2214984"/>
            <a:ext cx="3618435" cy="1207964"/>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Accelerating Discovery </a:t>
            </a:r>
          </a:p>
          <a:p>
            <a:pPr>
              <a:lnSpc>
                <a:spcPct val="100000"/>
              </a:lnSpc>
            </a:pPr>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Leveraging Technology</a:t>
            </a:r>
          </a:p>
          <a:p>
            <a:pPr>
              <a:lnSpc>
                <a:spcPct val="100000"/>
              </a:lnSpc>
            </a:pPr>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Engaging the Community</a:t>
            </a:r>
          </a:p>
          <a:p>
            <a:pPr>
              <a:lnSpc>
                <a:spcPct val="100000"/>
              </a:lnSpc>
            </a:pPr>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Patient-centered Deployment </a:t>
            </a:r>
          </a:p>
        </p:txBody>
      </p:sp>
      <p:sp>
        <p:nvSpPr>
          <p:cNvPr id="13" name="Object 1">
            <a:extLst>
              <a:ext uri="{FF2B5EF4-FFF2-40B4-BE49-F238E27FC236}">
                <a16:creationId xmlns:a16="http://schemas.microsoft.com/office/drawing/2014/main" id="{9173E71F-BF0C-8DD2-61BC-57CB23AF0569}"/>
              </a:ext>
            </a:extLst>
          </p:cNvPr>
          <p:cNvSpPr/>
          <p:nvPr/>
        </p:nvSpPr>
        <p:spPr>
          <a:xfrm>
            <a:off x="237082" y="3929002"/>
            <a:ext cx="2706234" cy="1276280"/>
          </a:xfrm>
          <a:prstGeom prst="rect">
            <a:avLst/>
          </a:prstGeom>
          <a:noFill/>
        </p:spPr>
        <p:txBody>
          <a:bodyPr wrap="square" lIns="0" tIns="0" rIns="0" bIns="0" rtlCol="0" anchor="t"/>
          <a:lstStyle/>
          <a:p>
            <a:pPr>
              <a:lnSpc>
                <a:spcPts val="2430"/>
              </a:lnSpc>
            </a:pPr>
            <a:r>
              <a:rPr lang="en-US" sz="2700" b="1" dirty="0">
                <a:solidFill>
                  <a:schemeClr val="bg1"/>
                </a:solidFill>
                <a:latin typeface="Roboto" panose="02000000000000000000" pitchFamily="2" charset="0"/>
                <a:ea typeface="Roboto" panose="02000000000000000000" pitchFamily="2" charset="0"/>
                <a:cs typeface="Roboto" panose="02000000000000000000" pitchFamily="2" charset="0"/>
              </a:rPr>
              <a:t>CLINICAL CARE</a:t>
            </a:r>
            <a:endParaRPr lang="en-US"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7" name="Rectangle: Rounded Corners 16">
            <a:extLst>
              <a:ext uri="{FF2B5EF4-FFF2-40B4-BE49-F238E27FC236}">
                <a16:creationId xmlns:a16="http://schemas.microsoft.com/office/drawing/2014/main" id="{2DB18DF1-1745-0BF7-F4E6-BB5BD89B8FD5}"/>
              </a:ext>
            </a:extLst>
          </p:cNvPr>
          <p:cNvSpPr/>
          <p:nvPr/>
        </p:nvSpPr>
        <p:spPr>
          <a:xfrm rot="18899999">
            <a:off x="4815189" y="2125309"/>
            <a:ext cx="2449452" cy="582930"/>
          </a:xfrm>
          <a:prstGeom prst="roundRect">
            <a:avLst>
              <a:gd name="adj" fmla="val 5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4050">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36" name="Object 1">
            <a:extLst>
              <a:ext uri="{FF2B5EF4-FFF2-40B4-BE49-F238E27FC236}">
                <a16:creationId xmlns:a16="http://schemas.microsoft.com/office/drawing/2014/main" id="{E927D09E-BAE6-7277-DF60-62730431C94C}"/>
              </a:ext>
            </a:extLst>
          </p:cNvPr>
          <p:cNvSpPr/>
          <p:nvPr/>
        </p:nvSpPr>
        <p:spPr>
          <a:xfrm>
            <a:off x="5473983" y="472901"/>
            <a:ext cx="3736408" cy="1505874"/>
          </a:xfrm>
          <a:prstGeom prst="rect">
            <a:avLst/>
          </a:prstGeom>
          <a:noFill/>
        </p:spPr>
        <p:txBody>
          <a:bodyPr wrap="square" lIns="0" tIns="0" rIns="0" bIns="0" rtlCol="0" anchor="t"/>
          <a:lstStyle/>
          <a:p>
            <a:pPr>
              <a:lnSpc>
                <a:spcPts val="2430"/>
              </a:lnSpc>
            </a:pPr>
            <a:r>
              <a:rPr lang="en-US" sz="3600" b="1" i="1" dirty="0">
                <a:latin typeface="Roboto" panose="02000000000000000000" pitchFamily="2" charset="0"/>
                <a:ea typeface="Roboto" panose="02000000000000000000" pitchFamily="2" charset="0"/>
                <a:cs typeface="Roboto" panose="02000000000000000000" pitchFamily="2" charset="0"/>
              </a:rPr>
              <a:t>Imagine the Possibilities. </a:t>
            </a:r>
            <a:endParaRPr lang="en-US" sz="2700" i="1"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234131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DA134C3-61BC-DBE5-3143-F75BC5058660}"/>
              </a:ext>
            </a:extLst>
          </p:cNvPr>
          <p:cNvSpPr/>
          <p:nvPr/>
        </p:nvSpPr>
        <p:spPr>
          <a:xfrm>
            <a:off x="932302" y="3946757"/>
            <a:ext cx="5760446" cy="274120"/>
          </a:xfrm>
          <a:prstGeom prst="rect">
            <a:avLst/>
          </a:prstGeom>
          <a:solidFill>
            <a:srgbClr val="D2C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4050" dirty="0">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8" name="Rectangle 7">
            <a:extLst>
              <a:ext uri="{FF2B5EF4-FFF2-40B4-BE49-F238E27FC236}">
                <a16:creationId xmlns:a16="http://schemas.microsoft.com/office/drawing/2014/main" id="{7663AB3B-F948-39FD-8936-A8BDC7CECAFD}"/>
              </a:ext>
            </a:extLst>
          </p:cNvPr>
          <p:cNvSpPr/>
          <p:nvPr/>
        </p:nvSpPr>
        <p:spPr>
          <a:xfrm>
            <a:off x="932302" y="3251518"/>
            <a:ext cx="2372758" cy="274120"/>
          </a:xfrm>
          <a:prstGeom prst="rect">
            <a:avLst/>
          </a:prstGeom>
          <a:solidFill>
            <a:srgbClr val="D2C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4050" dirty="0">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7" name="Rectangle 6">
            <a:extLst>
              <a:ext uri="{FF2B5EF4-FFF2-40B4-BE49-F238E27FC236}">
                <a16:creationId xmlns:a16="http://schemas.microsoft.com/office/drawing/2014/main" id="{E56B0465-A116-4B19-3C63-289E8544DE9D}"/>
              </a:ext>
            </a:extLst>
          </p:cNvPr>
          <p:cNvSpPr/>
          <p:nvPr/>
        </p:nvSpPr>
        <p:spPr>
          <a:xfrm>
            <a:off x="932303" y="2259543"/>
            <a:ext cx="7325481" cy="261856"/>
          </a:xfrm>
          <a:prstGeom prst="rect">
            <a:avLst/>
          </a:prstGeom>
          <a:solidFill>
            <a:srgbClr val="D2C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4050" dirty="0">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6" name="Rectangle 5">
            <a:extLst>
              <a:ext uri="{FF2B5EF4-FFF2-40B4-BE49-F238E27FC236}">
                <a16:creationId xmlns:a16="http://schemas.microsoft.com/office/drawing/2014/main" id="{5D041439-D4A5-6D03-49B8-FC5FADD40C72}"/>
              </a:ext>
            </a:extLst>
          </p:cNvPr>
          <p:cNvSpPr/>
          <p:nvPr/>
        </p:nvSpPr>
        <p:spPr>
          <a:xfrm>
            <a:off x="932302" y="1555928"/>
            <a:ext cx="4031584" cy="282496"/>
          </a:xfrm>
          <a:prstGeom prst="rect">
            <a:avLst/>
          </a:prstGeom>
          <a:solidFill>
            <a:srgbClr val="D2C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4050" dirty="0">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3" name="Rectangle 2">
            <a:extLst>
              <a:ext uri="{FF2B5EF4-FFF2-40B4-BE49-F238E27FC236}">
                <a16:creationId xmlns:a16="http://schemas.microsoft.com/office/drawing/2014/main" id="{B5809438-38D0-138D-04B9-85F9605C2A68}"/>
              </a:ext>
            </a:extLst>
          </p:cNvPr>
          <p:cNvSpPr/>
          <p:nvPr/>
        </p:nvSpPr>
        <p:spPr>
          <a:xfrm>
            <a:off x="0" y="-2509"/>
            <a:ext cx="9144000" cy="1157990"/>
          </a:xfrm>
          <a:prstGeom prst="rect">
            <a:avLst/>
          </a:prstGeom>
          <a:solidFill>
            <a:srgbClr val="782F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4050" dirty="0">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2" name="Object 1"/>
          <p:cNvSpPr/>
          <p:nvPr/>
        </p:nvSpPr>
        <p:spPr>
          <a:xfrm>
            <a:off x="357098" y="314247"/>
            <a:ext cx="8469812" cy="308533"/>
          </a:xfrm>
          <a:prstGeom prst="rect">
            <a:avLst/>
          </a:prstGeom>
          <a:noFill/>
        </p:spPr>
        <p:txBody>
          <a:bodyPr wrap="square" lIns="0" tIns="0" rIns="0" bIns="0" rtlCol="0" anchor="t"/>
          <a:lstStyle/>
          <a:p>
            <a:pPr>
              <a:lnSpc>
                <a:spcPts val="2430"/>
              </a:lnSpc>
            </a:pPr>
            <a:r>
              <a:rPr lang="en-US" sz="2250" b="1" dirty="0">
                <a:solidFill>
                  <a:schemeClr val="bg1"/>
                </a:solidFill>
                <a:latin typeface="Roboto" pitchFamily="34" charset="0"/>
                <a:ea typeface="Roboto" pitchFamily="34" charset="-122"/>
                <a:cs typeface="Roboto" pitchFamily="34" charset="-120"/>
              </a:rPr>
              <a:t>By combining our strengths, we can have a measurable impact on </a:t>
            </a:r>
            <a:r>
              <a:rPr lang="en-US" sz="2250" b="1" dirty="0" err="1">
                <a:solidFill>
                  <a:schemeClr val="bg1"/>
                </a:solidFill>
                <a:latin typeface="Roboto" pitchFamily="34" charset="0"/>
                <a:ea typeface="Roboto" pitchFamily="34" charset="-122"/>
                <a:cs typeface="Roboto" pitchFamily="34" charset="-120"/>
              </a:rPr>
              <a:t>healthspan</a:t>
            </a:r>
            <a:r>
              <a:rPr lang="en-US" sz="2250" b="1" dirty="0">
                <a:solidFill>
                  <a:schemeClr val="bg1"/>
                </a:solidFill>
                <a:latin typeface="Roboto" pitchFamily="34" charset="0"/>
                <a:ea typeface="Roboto" pitchFamily="34" charset="-122"/>
                <a:cs typeface="Roboto" pitchFamily="34" charset="-120"/>
              </a:rPr>
              <a:t> and access in Florida</a:t>
            </a:r>
            <a:endParaRPr lang="en-US" sz="2400" dirty="0">
              <a:solidFill>
                <a:schemeClr val="bg1"/>
              </a:solidFill>
            </a:endParaRPr>
          </a:p>
          <a:p>
            <a:pPr>
              <a:lnSpc>
                <a:spcPts val="2430"/>
              </a:lnSpc>
            </a:pPr>
            <a:endParaRPr lang="en-US" sz="1350" dirty="0">
              <a:solidFill>
                <a:schemeClr val="bg1"/>
              </a:solidFill>
            </a:endParaRPr>
          </a:p>
        </p:txBody>
      </p:sp>
      <p:sp>
        <p:nvSpPr>
          <p:cNvPr id="4" name="Object 3"/>
          <p:cNvSpPr/>
          <p:nvPr/>
        </p:nvSpPr>
        <p:spPr>
          <a:xfrm>
            <a:off x="727854" y="1548361"/>
            <a:ext cx="8169412" cy="3273327"/>
          </a:xfrm>
          <a:prstGeom prst="rect">
            <a:avLst/>
          </a:prstGeom>
          <a:noFill/>
        </p:spPr>
        <p:txBody>
          <a:bodyPr wrap="square" lIns="0" tIns="0" rIns="0" bIns="0" rtlCol="0" anchor="t"/>
          <a:lstStyle/>
          <a:p>
            <a:pPr marL="257175" indent="-257175">
              <a:lnSpc>
                <a:spcPts val="2355"/>
              </a:lnSpc>
              <a:spcAft>
                <a:spcPts val="750"/>
              </a:spcAft>
              <a:buSzPct val="100000"/>
              <a:buFont typeface="Arial" panose="020B0604020202020204" pitchFamily="34" charset="0"/>
              <a:buChar char="•"/>
            </a:pPr>
            <a:r>
              <a:rPr lang="en-US" b="1" kern="0" spc="35" dirty="0">
                <a:latin typeface="Roboto" panose="02000000000000000000" pitchFamily="2" charset="0"/>
                <a:ea typeface="Roboto" panose="02000000000000000000" pitchFamily="2" charset="0"/>
                <a:cs typeface="Roboto" panose="02000000000000000000" pitchFamily="2" charset="0"/>
              </a:rPr>
              <a:t>Establish a cohesive team of leaders</a:t>
            </a:r>
            <a:r>
              <a:rPr lang="en-US" kern="0" spc="35" dirty="0">
                <a:latin typeface="Roboto" panose="02000000000000000000" pitchFamily="2" charset="0"/>
                <a:ea typeface="Roboto" panose="02000000000000000000" pitchFamily="2" charset="0"/>
                <a:cs typeface="Roboto" panose="02000000000000000000" pitchFamily="2" charset="0"/>
              </a:rPr>
              <a:t>, researchers, and clinicians to impact  health and wellness across Florida</a:t>
            </a:r>
          </a:p>
          <a:p>
            <a:pPr marL="257175" indent="-257175">
              <a:lnSpc>
                <a:spcPts val="2355"/>
              </a:lnSpc>
              <a:spcAft>
                <a:spcPts val="750"/>
              </a:spcAft>
              <a:buSzPct val="100000"/>
              <a:buFont typeface="Arial" panose="020B0604020202020204" pitchFamily="34" charset="0"/>
              <a:buChar char="•"/>
            </a:pPr>
            <a:r>
              <a:rPr lang="en-US" b="1" kern="0" spc="35" dirty="0">
                <a:latin typeface="Roboto" panose="02000000000000000000" pitchFamily="2" charset="0"/>
                <a:ea typeface="Roboto" panose="02000000000000000000" pitchFamily="2" charset="0"/>
                <a:cs typeface="Roboto" panose="02000000000000000000" pitchFamily="2" charset="0"/>
              </a:rPr>
              <a:t>Expand our research capacity and expertise </a:t>
            </a:r>
            <a:r>
              <a:rPr lang="en-US" kern="0" spc="35" dirty="0">
                <a:latin typeface="Roboto" panose="02000000000000000000" pitchFamily="2" charset="0"/>
                <a:ea typeface="Roboto" panose="02000000000000000000" pitchFamily="2" charset="0"/>
                <a:cs typeface="Roboto" panose="02000000000000000000" pitchFamily="2" charset="0"/>
              </a:rPr>
              <a:t>within our clinical communities and beyond—leading to more papers,  more proposals, more grant awards, more innovation to help patients</a:t>
            </a:r>
          </a:p>
          <a:p>
            <a:pPr marL="257175" indent="-257175">
              <a:lnSpc>
                <a:spcPts val="2355"/>
              </a:lnSpc>
              <a:spcAft>
                <a:spcPts val="750"/>
              </a:spcAft>
              <a:buSzPct val="100000"/>
              <a:buFont typeface="Arial" panose="020B0604020202020204" pitchFamily="34" charset="0"/>
              <a:buChar char="•"/>
            </a:pPr>
            <a:r>
              <a:rPr lang="en-US" b="1" kern="0" spc="35" dirty="0">
                <a:latin typeface="Roboto" panose="02000000000000000000" pitchFamily="2" charset="0"/>
                <a:ea typeface="Roboto" panose="02000000000000000000" pitchFamily="2" charset="0"/>
                <a:cs typeface="Roboto" panose="02000000000000000000" pitchFamily="2" charset="0"/>
              </a:rPr>
              <a:t>Increase connections </a:t>
            </a:r>
            <a:r>
              <a:rPr lang="en-US" kern="0" spc="35" dirty="0">
                <a:latin typeface="Roboto" panose="02000000000000000000" pitchFamily="2" charset="0"/>
                <a:ea typeface="Roboto" panose="02000000000000000000" pitchFamily="2" charset="0"/>
                <a:cs typeface="Roboto" panose="02000000000000000000" pitchFamily="2" charset="0"/>
              </a:rPr>
              <a:t>to share knowledge, collaborate, and refer patients for continuity of care</a:t>
            </a:r>
          </a:p>
          <a:p>
            <a:pPr marL="257175" indent="-257175">
              <a:lnSpc>
                <a:spcPts val="2355"/>
              </a:lnSpc>
              <a:spcAft>
                <a:spcPts val="750"/>
              </a:spcAft>
              <a:buSzPct val="100000"/>
              <a:buFont typeface="Arial" panose="020B0604020202020204" pitchFamily="34" charset="0"/>
              <a:buChar char="•"/>
            </a:pPr>
            <a:r>
              <a:rPr lang="en-US" b="1" kern="0" spc="35" dirty="0">
                <a:latin typeface="Roboto" panose="02000000000000000000" pitchFamily="2" charset="0"/>
                <a:ea typeface="Roboto" panose="02000000000000000000" pitchFamily="2" charset="0"/>
                <a:cs typeface="Roboto" panose="02000000000000000000" pitchFamily="2" charset="0"/>
              </a:rPr>
              <a:t>Create an ecosystem of collaboration and innovation </a:t>
            </a:r>
            <a:r>
              <a:rPr lang="en-US" kern="0" spc="35" dirty="0">
                <a:latin typeface="Roboto" panose="02000000000000000000" pitchFamily="2" charset="0"/>
                <a:ea typeface="Roboto" panose="02000000000000000000" pitchFamily="2" charset="0"/>
                <a:cs typeface="Roboto" panose="02000000000000000000" pitchFamily="2" charset="0"/>
              </a:rPr>
              <a:t>that will lead to developments in health technology solutions, economic development and commercialization opportunities</a:t>
            </a:r>
            <a:endParaRPr lang="en-US" sz="135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508403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6DC6EA-AE4C-4EF5-9301-02018B0CA6F9}"/>
              </a:ext>
            </a:extLst>
          </p:cNvPr>
          <p:cNvSpPr/>
          <p:nvPr/>
        </p:nvSpPr>
        <p:spPr>
          <a:xfrm>
            <a:off x="0" y="4019942"/>
            <a:ext cx="9217741" cy="5190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7" name="Flowchart: Off-page Connector 6">
            <a:extLst>
              <a:ext uri="{FF2B5EF4-FFF2-40B4-BE49-F238E27FC236}">
                <a16:creationId xmlns:a16="http://schemas.microsoft.com/office/drawing/2014/main" id="{D68C7804-A5F4-4AFD-A0D5-7BE1C0A2F754}"/>
              </a:ext>
            </a:extLst>
          </p:cNvPr>
          <p:cNvSpPr/>
          <p:nvPr/>
        </p:nvSpPr>
        <p:spPr>
          <a:xfrm rot="16200000">
            <a:off x="1172480" y="748521"/>
            <a:ext cx="1854640" cy="4232788"/>
          </a:xfrm>
          <a:prstGeom prst="flowChartOffpageConnector">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5" name="TextBox 4">
            <a:extLst>
              <a:ext uri="{FF2B5EF4-FFF2-40B4-BE49-F238E27FC236}">
                <a16:creationId xmlns:a16="http://schemas.microsoft.com/office/drawing/2014/main" id="{F1A6B713-E051-436D-8CD2-B53DF67E4952}"/>
              </a:ext>
            </a:extLst>
          </p:cNvPr>
          <p:cNvSpPr txBox="1"/>
          <p:nvPr/>
        </p:nvSpPr>
        <p:spPr>
          <a:xfrm>
            <a:off x="435759" y="2407299"/>
            <a:ext cx="3457239" cy="1107996"/>
          </a:xfrm>
          <a:prstGeom prst="rect">
            <a:avLst/>
          </a:prstGeom>
          <a:noFill/>
          <a:ln>
            <a:noFill/>
          </a:ln>
        </p:spPr>
        <p:txBody>
          <a:bodyPr wrap="square">
            <a:spAutoFit/>
          </a:bodyPr>
          <a:lstStyle/>
          <a:p>
            <a:pPr marL="84535" lvl="1" indent="-84535" defTabSz="685800"/>
            <a:r>
              <a:rPr lang="en-US" sz="1350" dirty="0">
                <a:solidFill>
                  <a:prstClr val="white"/>
                </a:solidFill>
                <a:latin typeface="Roboto" panose="02000000000000000000" pitchFamily="2" charset="0"/>
                <a:ea typeface="Roboto" panose="02000000000000000000" pitchFamily="2" charset="0"/>
                <a:cs typeface="Roboto" panose="02000000000000000000" pitchFamily="2" charset="0"/>
              </a:rPr>
              <a:t>ACADEMIC LEADERS</a:t>
            </a:r>
          </a:p>
          <a:p>
            <a:pPr marL="84535" lvl="1" indent="-84535" defTabSz="685800"/>
            <a:r>
              <a:rPr lang="en-US" sz="1350" dirty="0">
                <a:solidFill>
                  <a:prstClr val="white"/>
                </a:solidFill>
                <a:latin typeface="Roboto" panose="02000000000000000000" pitchFamily="2" charset="0"/>
                <a:ea typeface="Roboto" panose="02000000000000000000" pitchFamily="2" charset="0"/>
                <a:cs typeface="Roboto" panose="02000000000000000000" pitchFamily="2" charset="0"/>
              </a:rPr>
              <a:t>       </a:t>
            </a:r>
            <a:r>
              <a:rPr lang="en-US" sz="1200" dirty="0">
                <a:solidFill>
                  <a:prstClr val="white"/>
                </a:solidFill>
                <a:latin typeface="Roboto" panose="02000000000000000000" pitchFamily="2" charset="0"/>
                <a:ea typeface="Roboto" panose="02000000000000000000" pitchFamily="2" charset="0"/>
                <a:cs typeface="Roboto" panose="02000000000000000000" pitchFamily="2" charset="0"/>
              </a:rPr>
              <a:t>Medical, Nursing, Allied Health</a:t>
            </a:r>
            <a:endParaRPr lang="en-US" sz="1350" dirty="0">
              <a:solidFill>
                <a:prstClr val="white"/>
              </a:solidFill>
              <a:latin typeface="Roboto" panose="02000000000000000000" pitchFamily="2" charset="0"/>
              <a:ea typeface="Roboto" panose="02000000000000000000" pitchFamily="2" charset="0"/>
              <a:cs typeface="Roboto" panose="02000000000000000000" pitchFamily="2" charset="0"/>
            </a:endParaRPr>
          </a:p>
          <a:p>
            <a:pPr marL="84535" lvl="1" indent="-84535" defTabSz="685800"/>
            <a:r>
              <a:rPr lang="en-US" sz="1350" dirty="0">
                <a:solidFill>
                  <a:prstClr val="white"/>
                </a:solidFill>
                <a:latin typeface="Roboto" panose="02000000000000000000" pitchFamily="2" charset="0"/>
                <a:ea typeface="Roboto" panose="02000000000000000000" pitchFamily="2" charset="0"/>
                <a:cs typeface="Roboto" panose="02000000000000000000" pitchFamily="2" charset="0"/>
              </a:rPr>
              <a:t>RESEARCH LEADERS</a:t>
            </a:r>
          </a:p>
          <a:p>
            <a:pPr marL="84535" lvl="1" indent="-84535" defTabSz="685800"/>
            <a:r>
              <a:rPr lang="en-US" sz="1350" dirty="0">
                <a:solidFill>
                  <a:prstClr val="white"/>
                </a:solidFill>
                <a:latin typeface="Roboto" panose="02000000000000000000" pitchFamily="2" charset="0"/>
                <a:ea typeface="Roboto" panose="02000000000000000000" pitchFamily="2" charset="0"/>
                <a:cs typeface="Roboto" panose="02000000000000000000" pitchFamily="2" charset="0"/>
              </a:rPr>
              <a:t>       </a:t>
            </a:r>
            <a:r>
              <a:rPr lang="en-US" sz="1200" dirty="0">
                <a:solidFill>
                  <a:prstClr val="white"/>
                </a:solidFill>
                <a:latin typeface="Roboto" panose="02000000000000000000" pitchFamily="2" charset="0"/>
                <a:ea typeface="Roboto" panose="02000000000000000000" pitchFamily="2" charset="0"/>
                <a:cs typeface="Roboto" panose="02000000000000000000" pitchFamily="2" charset="0"/>
              </a:rPr>
              <a:t>Biomedical &amp; Translational</a:t>
            </a:r>
          </a:p>
          <a:p>
            <a:pPr marL="84535" lvl="1" indent="-84535" defTabSz="685800"/>
            <a:endParaRPr lang="en-US" sz="1200" dirty="0">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9" name="Arrow: Chevron 8">
            <a:extLst>
              <a:ext uri="{FF2B5EF4-FFF2-40B4-BE49-F238E27FC236}">
                <a16:creationId xmlns:a16="http://schemas.microsoft.com/office/drawing/2014/main" id="{D0AE5002-B477-4B8F-92D6-A9166637F50E}"/>
              </a:ext>
            </a:extLst>
          </p:cNvPr>
          <p:cNvSpPr/>
          <p:nvPr/>
        </p:nvSpPr>
        <p:spPr>
          <a:xfrm>
            <a:off x="4131676" y="1963866"/>
            <a:ext cx="2882629" cy="1854641"/>
          </a:xfrm>
          <a:prstGeom prst="chevron">
            <a:avLst>
              <a:gd name="adj" fmla="val 46422"/>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endParaRPr lang="en-US" sz="1350">
              <a:solidFill>
                <a:prstClr val="black"/>
              </a:solidFill>
              <a:latin typeface="Roboto" panose="02000000000000000000" pitchFamily="2" charset="0"/>
              <a:ea typeface="Roboto" panose="02000000000000000000" pitchFamily="2" charset="0"/>
              <a:cs typeface="Roboto" panose="02000000000000000000" pitchFamily="2" charset="0"/>
            </a:endParaRPr>
          </a:p>
        </p:txBody>
      </p:sp>
      <p:sp>
        <p:nvSpPr>
          <p:cNvPr id="11" name="TextBox 10">
            <a:extLst>
              <a:ext uri="{FF2B5EF4-FFF2-40B4-BE49-F238E27FC236}">
                <a16:creationId xmlns:a16="http://schemas.microsoft.com/office/drawing/2014/main" id="{325DB854-755E-4F54-9AA6-4AEE75CD9C85}"/>
              </a:ext>
            </a:extLst>
          </p:cNvPr>
          <p:cNvSpPr txBox="1"/>
          <p:nvPr/>
        </p:nvSpPr>
        <p:spPr>
          <a:xfrm>
            <a:off x="399465" y="4086480"/>
            <a:ext cx="1871788" cy="369332"/>
          </a:xfrm>
          <a:prstGeom prst="rect">
            <a:avLst/>
          </a:prstGeom>
          <a:noFill/>
          <a:ln>
            <a:noFill/>
          </a:ln>
        </p:spPr>
        <p:txBody>
          <a:bodyPr wrap="square">
            <a:spAutoFit/>
          </a:bodyPr>
          <a:lstStyle/>
          <a:p>
            <a:pPr marL="84535" lvl="1" indent="-84535" defTabSz="685800"/>
            <a:r>
              <a:rPr lang="en-US" i="1" dirty="0">
                <a:solidFill>
                  <a:prstClr val="black"/>
                </a:solidFill>
                <a:latin typeface="Roboto" panose="02000000000000000000" pitchFamily="2" charset="0"/>
                <a:ea typeface="Roboto" panose="02000000000000000000" pitchFamily="2" charset="0"/>
                <a:cs typeface="Roboto" panose="02000000000000000000" pitchFamily="2" charset="0"/>
              </a:rPr>
              <a:t>Primary Care</a:t>
            </a:r>
          </a:p>
        </p:txBody>
      </p:sp>
      <p:sp>
        <p:nvSpPr>
          <p:cNvPr id="12" name="TextBox 11">
            <a:extLst>
              <a:ext uri="{FF2B5EF4-FFF2-40B4-BE49-F238E27FC236}">
                <a16:creationId xmlns:a16="http://schemas.microsoft.com/office/drawing/2014/main" id="{CE57473E-4297-4D32-8F61-5D3AACEE5E99}"/>
              </a:ext>
            </a:extLst>
          </p:cNvPr>
          <p:cNvSpPr txBox="1"/>
          <p:nvPr/>
        </p:nvSpPr>
        <p:spPr>
          <a:xfrm>
            <a:off x="2354249" y="4086480"/>
            <a:ext cx="1871788" cy="369332"/>
          </a:xfrm>
          <a:prstGeom prst="rect">
            <a:avLst/>
          </a:prstGeom>
          <a:noFill/>
          <a:ln>
            <a:noFill/>
          </a:ln>
        </p:spPr>
        <p:txBody>
          <a:bodyPr wrap="square">
            <a:spAutoFit/>
          </a:bodyPr>
          <a:lstStyle/>
          <a:p>
            <a:pPr marL="84535" lvl="1" indent="-84535" defTabSz="685800"/>
            <a:r>
              <a:rPr lang="en-US" i="1" dirty="0">
                <a:solidFill>
                  <a:prstClr val="black"/>
                </a:solidFill>
                <a:latin typeface="Roboto" panose="02000000000000000000" pitchFamily="2" charset="0"/>
                <a:ea typeface="Roboto" panose="02000000000000000000" pitchFamily="2" charset="0"/>
                <a:cs typeface="Roboto" panose="02000000000000000000" pitchFamily="2" charset="0"/>
              </a:rPr>
              <a:t>Specialty Care</a:t>
            </a:r>
          </a:p>
        </p:txBody>
      </p:sp>
      <p:sp>
        <p:nvSpPr>
          <p:cNvPr id="13" name="Arrow: Chevron 12">
            <a:extLst>
              <a:ext uri="{FF2B5EF4-FFF2-40B4-BE49-F238E27FC236}">
                <a16:creationId xmlns:a16="http://schemas.microsoft.com/office/drawing/2014/main" id="{E6AC581D-9333-4969-A656-1824267D59C3}"/>
              </a:ext>
            </a:extLst>
          </p:cNvPr>
          <p:cNvSpPr/>
          <p:nvPr/>
        </p:nvSpPr>
        <p:spPr>
          <a:xfrm>
            <a:off x="3521176" y="1960678"/>
            <a:ext cx="1390037" cy="1854641"/>
          </a:xfrm>
          <a:prstGeom prst="chevron">
            <a:avLst>
              <a:gd name="adj" fmla="val 59983"/>
            </a:avLst>
          </a:prstGeom>
          <a:solidFill>
            <a:srgbClr val="CEB888"/>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endParaRPr lang="en-US" sz="1350">
              <a:solidFill>
                <a:srgbClr val="CEB888"/>
              </a:solidFill>
              <a:latin typeface="Roboto" panose="02000000000000000000" pitchFamily="2" charset="0"/>
              <a:ea typeface="Roboto" panose="02000000000000000000" pitchFamily="2" charset="0"/>
              <a:cs typeface="Roboto" panose="02000000000000000000" pitchFamily="2" charset="0"/>
            </a:endParaRPr>
          </a:p>
        </p:txBody>
      </p:sp>
      <p:sp>
        <p:nvSpPr>
          <p:cNvPr id="14" name="TextBox 13">
            <a:extLst>
              <a:ext uri="{FF2B5EF4-FFF2-40B4-BE49-F238E27FC236}">
                <a16:creationId xmlns:a16="http://schemas.microsoft.com/office/drawing/2014/main" id="{08881725-3FB6-47FA-94B1-16450317C46C}"/>
              </a:ext>
            </a:extLst>
          </p:cNvPr>
          <p:cNvSpPr txBox="1"/>
          <p:nvPr/>
        </p:nvSpPr>
        <p:spPr>
          <a:xfrm>
            <a:off x="4312719" y="4086480"/>
            <a:ext cx="2085648" cy="369332"/>
          </a:xfrm>
          <a:prstGeom prst="rect">
            <a:avLst/>
          </a:prstGeom>
          <a:noFill/>
          <a:ln>
            <a:noFill/>
          </a:ln>
        </p:spPr>
        <p:txBody>
          <a:bodyPr wrap="square">
            <a:spAutoFit/>
          </a:bodyPr>
          <a:lstStyle/>
          <a:p>
            <a:pPr marL="84535" lvl="1" indent="-84535" defTabSz="685800"/>
            <a:r>
              <a:rPr lang="en-US" i="1" dirty="0">
                <a:solidFill>
                  <a:prstClr val="black"/>
                </a:solidFill>
                <a:latin typeface="Roboto" panose="02000000000000000000" pitchFamily="2" charset="0"/>
                <a:ea typeface="Roboto" panose="02000000000000000000" pitchFamily="2" charset="0"/>
                <a:cs typeface="Roboto" panose="02000000000000000000" pitchFamily="2" charset="0"/>
              </a:rPr>
              <a:t>Regional Hospital</a:t>
            </a:r>
            <a:endParaRPr lang="en-US" sz="1500" i="1" dirty="0">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15" name="TextBox 14">
            <a:extLst>
              <a:ext uri="{FF2B5EF4-FFF2-40B4-BE49-F238E27FC236}">
                <a16:creationId xmlns:a16="http://schemas.microsoft.com/office/drawing/2014/main" id="{49DFA964-56DB-4796-ADF6-1D26D5C1720D}"/>
              </a:ext>
            </a:extLst>
          </p:cNvPr>
          <p:cNvSpPr txBox="1"/>
          <p:nvPr/>
        </p:nvSpPr>
        <p:spPr>
          <a:xfrm>
            <a:off x="6512668" y="4086480"/>
            <a:ext cx="2590772" cy="369332"/>
          </a:xfrm>
          <a:prstGeom prst="rect">
            <a:avLst/>
          </a:prstGeom>
          <a:noFill/>
          <a:ln>
            <a:noFill/>
          </a:ln>
        </p:spPr>
        <p:txBody>
          <a:bodyPr wrap="square">
            <a:spAutoFit/>
          </a:bodyPr>
          <a:lstStyle/>
          <a:p>
            <a:pPr marL="84535" lvl="1" indent="-84535" defTabSz="685800"/>
            <a:r>
              <a:rPr lang="en-US" i="1" dirty="0">
                <a:solidFill>
                  <a:prstClr val="black"/>
                </a:solidFill>
                <a:latin typeface="Roboto" panose="02000000000000000000" pitchFamily="2" charset="0"/>
                <a:ea typeface="Roboto" panose="02000000000000000000" pitchFamily="2" charset="0"/>
                <a:cs typeface="Roboto" panose="02000000000000000000" pitchFamily="2" charset="0"/>
              </a:rPr>
              <a:t>Tertiary/Quaternary</a:t>
            </a:r>
            <a:endParaRPr lang="en-US" sz="1500" i="1" dirty="0">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16" name="Arrow: Chevron 15">
            <a:extLst>
              <a:ext uri="{FF2B5EF4-FFF2-40B4-BE49-F238E27FC236}">
                <a16:creationId xmlns:a16="http://schemas.microsoft.com/office/drawing/2014/main" id="{FF81B581-C576-428A-85BE-D07593067355}"/>
              </a:ext>
            </a:extLst>
          </p:cNvPr>
          <p:cNvSpPr/>
          <p:nvPr/>
        </p:nvSpPr>
        <p:spPr>
          <a:xfrm>
            <a:off x="6268010" y="1953336"/>
            <a:ext cx="3812513" cy="1854641"/>
          </a:xfrm>
          <a:prstGeom prst="chevron">
            <a:avLst>
              <a:gd name="adj" fmla="val 46819"/>
            </a:avLst>
          </a:prstGeom>
          <a:solidFill>
            <a:schemeClr val="accent1">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endParaRPr lang="en-US" sz="1350">
              <a:solidFill>
                <a:prstClr val="black"/>
              </a:solidFill>
              <a:latin typeface="Roboto" panose="02000000000000000000" pitchFamily="2" charset="0"/>
              <a:ea typeface="Roboto" panose="02000000000000000000" pitchFamily="2" charset="0"/>
              <a:cs typeface="Roboto" panose="02000000000000000000" pitchFamily="2" charset="0"/>
            </a:endParaRPr>
          </a:p>
        </p:txBody>
      </p:sp>
      <p:sp>
        <p:nvSpPr>
          <p:cNvPr id="19" name="TextBox 18">
            <a:extLst>
              <a:ext uri="{FF2B5EF4-FFF2-40B4-BE49-F238E27FC236}">
                <a16:creationId xmlns:a16="http://schemas.microsoft.com/office/drawing/2014/main" id="{C426BD9F-2FC8-46C1-8F55-1B960CCD1F73}"/>
              </a:ext>
            </a:extLst>
          </p:cNvPr>
          <p:cNvSpPr txBox="1"/>
          <p:nvPr/>
        </p:nvSpPr>
        <p:spPr>
          <a:xfrm>
            <a:off x="7211904" y="2478094"/>
            <a:ext cx="3457239" cy="1061829"/>
          </a:xfrm>
          <a:prstGeom prst="rect">
            <a:avLst/>
          </a:prstGeom>
          <a:noFill/>
          <a:ln>
            <a:noFill/>
          </a:ln>
        </p:spPr>
        <p:txBody>
          <a:bodyPr wrap="square">
            <a:spAutoFit/>
          </a:bodyPr>
          <a:lstStyle/>
          <a:p>
            <a:pPr marL="84535" lvl="1" indent="-84535" defTabSz="685800"/>
            <a:r>
              <a:rPr lang="en-US" sz="1350" dirty="0">
                <a:solidFill>
                  <a:prstClr val="white"/>
                </a:solidFill>
                <a:latin typeface="Roboto" panose="02000000000000000000" pitchFamily="2" charset="0"/>
                <a:ea typeface="Roboto" panose="02000000000000000000" pitchFamily="2" charset="0"/>
                <a:cs typeface="Roboto" panose="02000000000000000000" pitchFamily="2" charset="0"/>
              </a:rPr>
              <a:t>RESEARCH LEADERS</a:t>
            </a:r>
          </a:p>
          <a:p>
            <a:pPr marL="84535" lvl="1" indent="-84535" defTabSz="685800"/>
            <a:r>
              <a:rPr lang="en-US" sz="1350" dirty="0">
                <a:solidFill>
                  <a:prstClr val="white"/>
                </a:solidFill>
                <a:latin typeface="Roboto" panose="02000000000000000000" pitchFamily="2" charset="0"/>
                <a:ea typeface="Roboto" panose="02000000000000000000" pitchFamily="2" charset="0"/>
                <a:cs typeface="Roboto" panose="02000000000000000000" pitchFamily="2" charset="0"/>
              </a:rPr>
              <a:t>   </a:t>
            </a:r>
            <a:r>
              <a:rPr lang="en-US" sz="1200" dirty="0">
                <a:solidFill>
                  <a:prstClr val="white"/>
                </a:solidFill>
                <a:latin typeface="Roboto" panose="02000000000000000000" pitchFamily="2" charset="0"/>
                <a:ea typeface="Roboto" panose="02000000000000000000" pitchFamily="2" charset="0"/>
                <a:cs typeface="Roboto" panose="02000000000000000000" pitchFamily="2" charset="0"/>
              </a:rPr>
              <a:t>Clinical &amp; Translational</a:t>
            </a:r>
          </a:p>
          <a:p>
            <a:pPr marL="84535" lvl="1" indent="-84535" defTabSz="685800"/>
            <a:r>
              <a:rPr lang="en-US" sz="1200" dirty="0">
                <a:solidFill>
                  <a:prstClr val="white"/>
                </a:solidFill>
                <a:latin typeface="Roboto" panose="02000000000000000000" pitchFamily="2" charset="0"/>
                <a:ea typeface="Roboto" panose="02000000000000000000" pitchFamily="2" charset="0"/>
                <a:cs typeface="Roboto" panose="02000000000000000000" pitchFamily="2" charset="0"/>
              </a:rPr>
              <a:t>INNOVATION LEADERS</a:t>
            </a:r>
          </a:p>
          <a:p>
            <a:pPr marL="84535" lvl="1" indent="-84535" defTabSz="685800"/>
            <a:r>
              <a:rPr lang="en-US" sz="1200" dirty="0">
                <a:solidFill>
                  <a:prstClr val="white"/>
                </a:solidFill>
                <a:latin typeface="Roboto" panose="02000000000000000000" pitchFamily="2" charset="0"/>
                <a:ea typeface="Roboto" panose="02000000000000000000" pitchFamily="2" charset="0"/>
                <a:cs typeface="Roboto" panose="02000000000000000000" pitchFamily="2" charset="0"/>
              </a:rPr>
              <a:t>   Commercialization</a:t>
            </a:r>
          </a:p>
          <a:p>
            <a:pPr marL="84535" lvl="1" indent="-84535" defTabSz="685800"/>
            <a:endParaRPr lang="en-US" sz="1200" dirty="0">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20" name="TextBox 19">
            <a:extLst>
              <a:ext uri="{FF2B5EF4-FFF2-40B4-BE49-F238E27FC236}">
                <a16:creationId xmlns:a16="http://schemas.microsoft.com/office/drawing/2014/main" id="{7C0B7BD6-01B2-48CD-8461-9AAB02AA2A1A}"/>
              </a:ext>
            </a:extLst>
          </p:cNvPr>
          <p:cNvSpPr txBox="1"/>
          <p:nvPr/>
        </p:nvSpPr>
        <p:spPr>
          <a:xfrm>
            <a:off x="5067572" y="2562184"/>
            <a:ext cx="1946733" cy="854080"/>
          </a:xfrm>
          <a:prstGeom prst="rect">
            <a:avLst/>
          </a:prstGeom>
          <a:noFill/>
          <a:ln>
            <a:noFill/>
          </a:ln>
        </p:spPr>
        <p:txBody>
          <a:bodyPr wrap="square">
            <a:spAutoFit/>
          </a:bodyPr>
          <a:lstStyle/>
          <a:p>
            <a:pPr marL="84535" lvl="1" indent="-84535" defTabSz="685800"/>
            <a:r>
              <a:rPr lang="en-US" sz="1350" dirty="0">
                <a:solidFill>
                  <a:prstClr val="white"/>
                </a:solidFill>
                <a:latin typeface="Roboto" panose="02000000000000000000" pitchFamily="2" charset="0"/>
                <a:ea typeface="Roboto" panose="02000000000000000000" pitchFamily="2" charset="0"/>
                <a:cs typeface="Roboto" panose="02000000000000000000" pitchFamily="2" charset="0"/>
              </a:rPr>
              <a:t>LOCAL LEADERS</a:t>
            </a:r>
            <a:endParaRPr lang="en-US" sz="1200" dirty="0">
              <a:solidFill>
                <a:prstClr val="white"/>
              </a:solidFill>
              <a:latin typeface="Roboto" panose="02000000000000000000" pitchFamily="2" charset="0"/>
              <a:ea typeface="Roboto" panose="02000000000000000000" pitchFamily="2" charset="0"/>
              <a:cs typeface="Roboto" panose="02000000000000000000" pitchFamily="2" charset="0"/>
            </a:endParaRPr>
          </a:p>
          <a:p>
            <a:pPr marL="84535" lvl="1" indent="-84535" defTabSz="685800"/>
            <a:r>
              <a:rPr lang="en-US" sz="1200" dirty="0">
                <a:solidFill>
                  <a:prstClr val="white"/>
                </a:solidFill>
                <a:latin typeface="Roboto" panose="02000000000000000000" pitchFamily="2" charset="0"/>
                <a:ea typeface="Roboto" panose="02000000000000000000" pitchFamily="2" charset="0"/>
                <a:cs typeface="Roboto" panose="02000000000000000000" pitchFamily="2" charset="0"/>
              </a:rPr>
              <a:t>   Regional</a:t>
            </a:r>
          </a:p>
          <a:p>
            <a:pPr marL="84535" lvl="1" indent="-84535" defTabSz="685800"/>
            <a:r>
              <a:rPr lang="en-US" sz="1200" dirty="0">
                <a:solidFill>
                  <a:prstClr val="white"/>
                </a:solidFill>
                <a:latin typeface="Roboto" panose="02000000000000000000" pitchFamily="2" charset="0"/>
                <a:ea typeface="Roboto" panose="02000000000000000000" pitchFamily="2" charset="0"/>
                <a:cs typeface="Roboto" panose="02000000000000000000" pitchFamily="2" charset="0"/>
              </a:rPr>
              <a:t>   Connections</a:t>
            </a:r>
          </a:p>
          <a:p>
            <a:pPr marL="84535" lvl="1" indent="-84535" defTabSz="685800"/>
            <a:endParaRPr lang="en-US" sz="1200" dirty="0">
              <a:solidFill>
                <a:prstClr val="white"/>
              </a:solidFill>
              <a:latin typeface="Roboto" panose="02000000000000000000" pitchFamily="2" charset="0"/>
              <a:ea typeface="Roboto" panose="02000000000000000000" pitchFamily="2" charset="0"/>
              <a:cs typeface="Roboto" panose="02000000000000000000" pitchFamily="2" charset="0"/>
            </a:endParaRPr>
          </a:p>
        </p:txBody>
      </p:sp>
      <p:pic>
        <p:nvPicPr>
          <p:cNvPr id="3" name="Picture 2">
            <a:extLst>
              <a:ext uri="{FF2B5EF4-FFF2-40B4-BE49-F238E27FC236}">
                <a16:creationId xmlns:a16="http://schemas.microsoft.com/office/drawing/2014/main" id="{FB589001-7B42-9894-E269-B684D834779E}"/>
              </a:ext>
            </a:extLst>
          </p:cNvPr>
          <p:cNvPicPr>
            <a:picLocks noChangeAspect="1"/>
          </p:cNvPicPr>
          <p:nvPr/>
        </p:nvPicPr>
        <p:blipFill>
          <a:blip r:embed="rId2"/>
          <a:stretch>
            <a:fillRect/>
          </a:stretch>
        </p:blipFill>
        <p:spPr>
          <a:xfrm>
            <a:off x="1783444" y="-60125"/>
            <a:ext cx="5344827" cy="1853931"/>
          </a:xfrm>
          <a:prstGeom prst="rect">
            <a:avLst/>
          </a:prstGeom>
        </p:spPr>
      </p:pic>
    </p:spTree>
    <p:extLst>
      <p:ext uri="{BB962C8B-B14F-4D97-AF65-F5344CB8AC3E}">
        <p14:creationId xmlns:p14="http://schemas.microsoft.com/office/powerpoint/2010/main" val="1968990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close-up of a business card&#10;&#10;Description automatically generated">
            <a:extLst>
              <a:ext uri="{FF2B5EF4-FFF2-40B4-BE49-F238E27FC236}">
                <a16:creationId xmlns:a16="http://schemas.microsoft.com/office/drawing/2014/main" id="{D93ABE43-7E30-988B-44CB-77686535D02D}"/>
              </a:ext>
            </a:extLst>
          </p:cNvPr>
          <p:cNvPicPr>
            <a:picLocks noGrp="1" noChangeAspect="1"/>
          </p:cNvPicPr>
          <p:nvPr>
            <p:ph type="pic" idx="1"/>
          </p:nvPr>
        </p:nvPicPr>
        <p:blipFill rotWithShape="1">
          <a:blip r:embed="rId3"/>
          <a:srcRect t="14041" b="14041"/>
          <a:stretch/>
        </p:blipFill>
        <p:spPr>
          <a:xfrm>
            <a:off x="1035380" y="830974"/>
            <a:ext cx="7260896" cy="3481552"/>
          </a:xfrm>
        </p:spPr>
      </p:pic>
    </p:spTree>
    <p:extLst>
      <p:ext uri="{BB962C8B-B14F-4D97-AF65-F5344CB8AC3E}">
        <p14:creationId xmlns:p14="http://schemas.microsoft.com/office/powerpoint/2010/main" val="231246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75F08E-9BC2-F452-F3F0-C67AE9397776}"/>
              </a:ext>
            </a:extLst>
          </p:cNvPr>
          <p:cNvPicPr>
            <a:picLocks noChangeAspect="1"/>
          </p:cNvPicPr>
          <p:nvPr/>
        </p:nvPicPr>
        <p:blipFill>
          <a:blip r:embed="rId2"/>
          <a:stretch>
            <a:fillRect/>
          </a:stretch>
        </p:blipFill>
        <p:spPr>
          <a:xfrm>
            <a:off x="287720" y="161843"/>
            <a:ext cx="8568559" cy="4819814"/>
          </a:xfrm>
          <a:prstGeom prst="rect">
            <a:avLst/>
          </a:prstGeom>
        </p:spPr>
      </p:pic>
    </p:spTree>
    <p:extLst>
      <p:ext uri="{BB962C8B-B14F-4D97-AF65-F5344CB8AC3E}">
        <p14:creationId xmlns:p14="http://schemas.microsoft.com/office/powerpoint/2010/main" val="3826689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45AD11-8612-FAAF-C5B9-4035D637FAEC}"/>
              </a:ext>
            </a:extLst>
          </p:cNvPr>
          <p:cNvSpPr/>
          <p:nvPr/>
        </p:nvSpPr>
        <p:spPr>
          <a:xfrm>
            <a:off x="-1" y="25973"/>
            <a:ext cx="9144000" cy="15527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bject 3"/>
          <p:cNvSpPr/>
          <p:nvPr/>
        </p:nvSpPr>
        <p:spPr>
          <a:xfrm>
            <a:off x="1944970" y="25973"/>
            <a:ext cx="8447227" cy="1151360"/>
          </a:xfrm>
          <a:prstGeom prst="rect">
            <a:avLst/>
          </a:prstGeom>
        </p:spPr>
        <p:txBody>
          <a:bodyPr vert="horz" lIns="68580" tIns="34290" rIns="68580" bIns="34290" rtlCol="0" anchor="ctr">
            <a:normAutofit/>
          </a:bodyPr>
          <a:lstStyle/>
          <a:p>
            <a:pPr>
              <a:lnSpc>
                <a:spcPct val="90000"/>
              </a:lnSpc>
              <a:spcBef>
                <a:spcPct val="0"/>
              </a:spcBef>
              <a:spcAft>
                <a:spcPts val="450"/>
              </a:spcAft>
            </a:pPr>
            <a:r>
              <a:rPr lang="en-US" sz="4000" b="1" dirty="0">
                <a:solidFill>
                  <a:srgbClr val="782F40"/>
                </a:solidFill>
                <a:latin typeface="Roboto" panose="02000000000000000000" pitchFamily="2" charset="0"/>
                <a:ea typeface="Roboto" panose="02000000000000000000" pitchFamily="2" charset="0"/>
                <a:cs typeface="Roboto" panose="02000000000000000000" pitchFamily="2" charset="0"/>
              </a:rPr>
              <a:t>LET’S CONNECT!</a:t>
            </a:r>
            <a:endParaRPr lang="en-US" sz="4000" dirty="0">
              <a:solidFill>
                <a:srgbClr val="782F40"/>
              </a:solidFill>
              <a:latin typeface="Roboto" panose="02000000000000000000" pitchFamily="2" charset="0"/>
              <a:ea typeface="Roboto" panose="02000000000000000000" pitchFamily="2" charset="0"/>
              <a:cs typeface="Roboto" panose="02000000000000000000" pitchFamily="2" charset="0"/>
            </a:endParaRPr>
          </a:p>
        </p:txBody>
      </p:sp>
      <p:sp>
        <p:nvSpPr>
          <p:cNvPr id="5" name="Object 1">
            <a:extLst>
              <a:ext uri="{FF2B5EF4-FFF2-40B4-BE49-F238E27FC236}">
                <a16:creationId xmlns:a16="http://schemas.microsoft.com/office/drawing/2014/main" id="{3B1FAAA0-9BC1-349C-3D19-77BBF40763BA}"/>
              </a:ext>
            </a:extLst>
          </p:cNvPr>
          <p:cNvSpPr/>
          <p:nvPr/>
        </p:nvSpPr>
        <p:spPr>
          <a:xfrm>
            <a:off x="685803" y="1043525"/>
            <a:ext cx="2105544" cy="308533"/>
          </a:xfrm>
          <a:prstGeom prst="rect">
            <a:avLst/>
          </a:prstGeom>
          <a:noFill/>
        </p:spPr>
        <p:txBody>
          <a:bodyPr wrap="square" lIns="0" tIns="0" rIns="0" bIns="0" rtlCol="0" anchor="t"/>
          <a:lstStyle/>
          <a:p>
            <a:pPr>
              <a:lnSpc>
                <a:spcPts val="2430"/>
              </a:lnSpc>
            </a:pPr>
            <a:endParaRPr lang="en-US" sz="2250" b="1">
              <a:solidFill>
                <a:srgbClr val="000000"/>
              </a:solidFill>
              <a:highlight>
                <a:srgbClr val="FFFF00"/>
              </a:highlight>
              <a:latin typeface="Roboto" pitchFamily="34" charset="0"/>
              <a:ea typeface="Roboto" pitchFamily="34" charset="-122"/>
              <a:cs typeface="Roboto" pitchFamily="34" charset="-120"/>
            </a:endParaRPr>
          </a:p>
        </p:txBody>
      </p:sp>
      <p:sp>
        <p:nvSpPr>
          <p:cNvPr id="8" name="Object 4">
            <a:extLst>
              <a:ext uri="{FF2B5EF4-FFF2-40B4-BE49-F238E27FC236}">
                <a16:creationId xmlns:a16="http://schemas.microsoft.com/office/drawing/2014/main" id="{95EFBB76-082E-15C8-31F2-8CD02EC62341}"/>
              </a:ext>
            </a:extLst>
          </p:cNvPr>
          <p:cNvSpPr/>
          <p:nvPr/>
        </p:nvSpPr>
        <p:spPr>
          <a:xfrm>
            <a:off x="8795658" y="4889835"/>
            <a:ext cx="203218" cy="161137"/>
          </a:xfrm>
          <a:prstGeom prst="rect">
            <a:avLst/>
          </a:prstGeom>
          <a:noFill/>
        </p:spPr>
        <p:txBody>
          <a:bodyPr wrap="square" lIns="0" tIns="0" rIns="0" bIns="0" rtlCol="0" anchor="ctr"/>
          <a:lstStyle/>
          <a:p>
            <a:pPr algn="r">
              <a:lnSpc>
                <a:spcPts val="1167"/>
              </a:lnSpc>
            </a:pPr>
            <a:endParaRPr lang="en-US" sz="1350" dirty="0"/>
          </a:p>
        </p:txBody>
      </p:sp>
      <p:pic>
        <p:nvPicPr>
          <p:cNvPr id="7" name="Content Placeholder 15">
            <a:extLst>
              <a:ext uri="{FF2B5EF4-FFF2-40B4-BE49-F238E27FC236}">
                <a16:creationId xmlns:a16="http://schemas.microsoft.com/office/drawing/2014/main" id="{B6F6436B-01D5-04FF-33A2-1292A7FFEF7A}"/>
              </a:ext>
            </a:extLst>
          </p:cNvPr>
          <p:cNvPicPr>
            <a:picLocks noChangeAspect="1"/>
          </p:cNvPicPr>
          <p:nvPr/>
        </p:nvPicPr>
        <p:blipFill>
          <a:blip r:embed="rId3"/>
          <a:stretch>
            <a:fillRect/>
          </a:stretch>
        </p:blipFill>
        <p:spPr>
          <a:xfrm>
            <a:off x="2086841" y="877488"/>
            <a:ext cx="4265814" cy="4035835"/>
          </a:xfrm>
          <a:prstGeom prst="rect">
            <a:avLst/>
          </a:prstGeom>
        </p:spPr>
      </p:pic>
      <p:pic>
        <p:nvPicPr>
          <p:cNvPr id="9" name="Picture 8">
            <a:extLst>
              <a:ext uri="{FF2B5EF4-FFF2-40B4-BE49-F238E27FC236}">
                <a16:creationId xmlns:a16="http://schemas.microsoft.com/office/drawing/2014/main" id="{4F48B7E3-E578-0242-F25B-3AE58D952A00}"/>
              </a:ext>
            </a:extLst>
          </p:cNvPr>
          <p:cNvPicPr>
            <a:picLocks noChangeAspect="1"/>
          </p:cNvPicPr>
          <p:nvPr/>
        </p:nvPicPr>
        <p:blipFill rotWithShape="1">
          <a:blip r:embed="rId4"/>
          <a:srcRect r="48594" b="76260"/>
          <a:stretch/>
        </p:blipFill>
        <p:spPr>
          <a:xfrm>
            <a:off x="5881315" y="601653"/>
            <a:ext cx="3117561" cy="916582"/>
          </a:xfrm>
          <a:prstGeom prst="rect">
            <a:avLst/>
          </a:prstGeom>
        </p:spPr>
      </p:pic>
    </p:spTree>
    <p:extLst>
      <p:ext uri="{BB962C8B-B14F-4D97-AF65-F5344CB8AC3E}">
        <p14:creationId xmlns:p14="http://schemas.microsoft.com/office/powerpoint/2010/main" val="3209149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17675-C51D-DDD2-DABC-D1C0E292F4F7}"/>
              </a:ext>
            </a:extLst>
          </p:cNvPr>
          <p:cNvSpPr>
            <a:spLocks noGrp="1"/>
          </p:cNvSpPr>
          <p:nvPr>
            <p:ph type="title"/>
          </p:nvPr>
        </p:nvSpPr>
        <p:spPr/>
        <p:txBody>
          <a:bodyPr/>
          <a:lstStyle/>
          <a:p>
            <a:r>
              <a:rPr lang="en-US" dirty="0"/>
              <a:t>Thank you!</a:t>
            </a:r>
          </a:p>
        </p:txBody>
      </p:sp>
      <p:sp>
        <p:nvSpPr>
          <p:cNvPr id="3" name="Text Placeholder 2">
            <a:extLst>
              <a:ext uri="{FF2B5EF4-FFF2-40B4-BE49-F238E27FC236}">
                <a16:creationId xmlns:a16="http://schemas.microsoft.com/office/drawing/2014/main" id="{41162F74-5E91-1FB4-2CD9-B2ABDBD132C1}"/>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7934505C-54DE-B6E0-0FBA-BE32F07BCC0D}"/>
              </a:ext>
            </a:extLst>
          </p:cNvPr>
          <p:cNvPicPr>
            <a:picLocks noChangeAspect="1"/>
          </p:cNvPicPr>
          <p:nvPr/>
        </p:nvPicPr>
        <p:blipFill rotWithShape="1">
          <a:blip r:embed="rId2"/>
          <a:srcRect b="76260"/>
          <a:stretch/>
        </p:blipFill>
        <p:spPr>
          <a:xfrm>
            <a:off x="3079438" y="592083"/>
            <a:ext cx="6064562" cy="916582"/>
          </a:xfrm>
          <a:prstGeom prst="rect">
            <a:avLst/>
          </a:prstGeom>
        </p:spPr>
      </p:pic>
      <p:sp>
        <p:nvSpPr>
          <p:cNvPr id="6" name="TextBox 5">
            <a:extLst>
              <a:ext uri="{FF2B5EF4-FFF2-40B4-BE49-F238E27FC236}">
                <a16:creationId xmlns:a16="http://schemas.microsoft.com/office/drawing/2014/main" id="{C27C0EC3-C562-CC64-2C12-EC42013B1756}"/>
              </a:ext>
            </a:extLst>
          </p:cNvPr>
          <p:cNvSpPr txBox="1"/>
          <p:nvPr/>
        </p:nvSpPr>
        <p:spPr>
          <a:xfrm>
            <a:off x="462522" y="152817"/>
            <a:ext cx="4572000" cy="523220"/>
          </a:xfrm>
          <a:prstGeom prst="rect">
            <a:avLst/>
          </a:prstGeom>
          <a:noFill/>
        </p:spPr>
        <p:txBody>
          <a:bodyPr wrap="square">
            <a:spAutoFit/>
          </a:bodyPr>
          <a:lstStyle/>
          <a:p>
            <a:r>
              <a:rPr lang="en-US" sz="2800" dirty="0">
                <a:solidFill>
                  <a:srgbClr val="782F3E"/>
                </a:solidFill>
                <a:latin typeface="Roboto Black" panose="020F0502020204030204" pitchFamily="2" charset="0"/>
                <a:ea typeface="Roboto Black" panose="020F0502020204030204" pitchFamily="2" charset="0"/>
                <a:cs typeface="Roboto Black" panose="020F0502020204030204" pitchFamily="2" charset="0"/>
              </a:rPr>
              <a:t>Imagine the Possibilities. </a:t>
            </a:r>
          </a:p>
        </p:txBody>
      </p:sp>
    </p:spTree>
    <p:extLst>
      <p:ext uri="{BB962C8B-B14F-4D97-AF65-F5344CB8AC3E}">
        <p14:creationId xmlns:p14="http://schemas.microsoft.com/office/powerpoint/2010/main" val="4122372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A6B68F-69BF-1110-DD76-488D0F4427B7}"/>
              </a:ext>
            </a:extLst>
          </p:cNvPr>
          <p:cNvSpPr/>
          <p:nvPr/>
        </p:nvSpPr>
        <p:spPr>
          <a:xfrm>
            <a:off x="0" y="0"/>
            <a:ext cx="1104595" cy="48207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A63875F-BE54-6E78-BAB6-9DB5796DD0FA}"/>
              </a:ext>
            </a:extLst>
          </p:cNvPr>
          <p:cNvSpPr/>
          <p:nvPr/>
        </p:nvSpPr>
        <p:spPr>
          <a:xfrm>
            <a:off x="0" y="2775977"/>
            <a:ext cx="9144000" cy="849472"/>
          </a:xfrm>
          <a:prstGeom prst="rect">
            <a:avLst/>
          </a:prstGeom>
          <a:solidFill>
            <a:srgbClr val="782F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6F988E0-459F-E538-221D-E6356D7641C8}"/>
              </a:ext>
            </a:extLst>
          </p:cNvPr>
          <p:cNvPicPr>
            <a:picLocks noChangeAspect="1"/>
          </p:cNvPicPr>
          <p:nvPr/>
        </p:nvPicPr>
        <p:blipFill rotWithShape="1">
          <a:blip r:embed="rId2"/>
          <a:srcRect b="76260"/>
          <a:stretch/>
        </p:blipFill>
        <p:spPr>
          <a:xfrm>
            <a:off x="2938816" y="9425"/>
            <a:ext cx="6064562" cy="916582"/>
          </a:xfrm>
          <a:prstGeom prst="rect">
            <a:avLst/>
          </a:prstGeom>
        </p:spPr>
      </p:pic>
      <p:sp>
        <p:nvSpPr>
          <p:cNvPr id="13" name="TextBox 12">
            <a:extLst>
              <a:ext uri="{FF2B5EF4-FFF2-40B4-BE49-F238E27FC236}">
                <a16:creationId xmlns:a16="http://schemas.microsoft.com/office/drawing/2014/main" id="{98D0DDAB-1147-1F76-929B-87A2E6766E62}"/>
              </a:ext>
            </a:extLst>
          </p:cNvPr>
          <p:cNvSpPr txBox="1"/>
          <p:nvPr/>
        </p:nvSpPr>
        <p:spPr>
          <a:xfrm>
            <a:off x="416966" y="284054"/>
            <a:ext cx="2556663" cy="523220"/>
          </a:xfrm>
          <a:prstGeom prst="rect">
            <a:avLst/>
          </a:prstGeom>
          <a:noFill/>
        </p:spPr>
        <p:txBody>
          <a:bodyPr wrap="square" rtlCol="0">
            <a:spAutoFit/>
          </a:bodyPr>
          <a:lstStyle/>
          <a:p>
            <a:r>
              <a:rPr lang="en-US" sz="2800" dirty="0">
                <a:solidFill>
                  <a:srgbClr val="782F3E"/>
                </a:solidFill>
                <a:latin typeface="Roboto Black" panose="020F0502020204030204" pitchFamily="2" charset="0"/>
                <a:ea typeface="Roboto Black" panose="020F0502020204030204" pitchFamily="2" charset="0"/>
                <a:cs typeface="Roboto Black" panose="020F0502020204030204" pitchFamily="2" charset="0"/>
              </a:rPr>
              <a:t>RESEARCH</a:t>
            </a:r>
          </a:p>
        </p:txBody>
      </p:sp>
      <p:sp>
        <p:nvSpPr>
          <p:cNvPr id="19" name="TextBox 18">
            <a:extLst>
              <a:ext uri="{FF2B5EF4-FFF2-40B4-BE49-F238E27FC236}">
                <a16:creationId xmlns:a16="http://schemas.microsoft.com/office/drawing/2014/main" id="{B70EAE3E-B62D-7697-AF3A-F75FD101E095}"/>
              </a:ext>
            </a:extLst>
          </p:cNvPr>
          <p:cNvSpPr txBox="1"/>
          <p:nvPr/>
        </p:nvSpPr>
        <p:spPr>
          <a:xfrm>
            <a:off x="1287475" y="1353129"/>
            <a:ext cx="3888029" cy="553998"/>
          </a:xfrm>
          <a:prstGeom prst="rect">
            <a:avLst/>
          </a:prstGeom>
          <a:noFill/>
        </p:spPr>
        <p:txBody>
          <a:bodyPr wrap="square">
            <a:spAutoFit/>
          </a:bodyPr>
          <a:lstStyle/>
          <a:p>
            <a:pPr algn="l"/>
            <a:r>
              <a:rPr lang="en-US" sz="1500" b="1" i="0" u="none" strike="noStrike" baseline="0" dirty="0">
                <a:solidFill>
                  <a:srgbClr val="6F1831"/>
                </a:solidFill>
                <a:latin typeface="Roboto-Black"/>
              </a:rPr>
              <a:t>NATIONAL SCIENCE</a:t>
            </a:r>
            <a:r>
              <a:rPr lang="en-US" sz="1500" b="1" dirty="0">
                <a:solidFill>
                  <a:srgbClr val="6F1831"/>
                </a:solidFill>
                <a:latin typeface="Roboto-Black"/>
              </a:rPr>
              <a:t> </a:t>
            </a:r>
            <a:r>
              <a:rPr lang="en-US" sz="1500" b="1" i="0" u="none" strike="noStrike" baseline="0" dirty="0">
                <a:solidFill>
                  <a:srgbClr val="6F1831"/>
                </a:solidFill>
                <a:latin typeface="Roboto-Black"/>
              </a:rPr>
              <a:t>FOUNDATION</a:t>
            </a:r>
            <a:endParaRPr lang="en-US" sz="1500" b="1" dirty="0">
              <a:solidFill>
                <a:srgbClr val="6F1831"/>
              </a:solidFill>
              <a:latin typeface="Roboto-Black"/>
            </a:endParaRPr>
          </a:p>
          <a:p>
            <a:pPr algn="l"/>
            <a:r>
              <a:rPr lang="en-US" sz="1500" dirty="0">
                <a:solidFill>
                  <a:srgbClr val="6F1831"/>
                </a:solidFill>
                <a:latin typeface="Roboto-Black"/>
              </a:rPr>
              <a:t>Highest funding in Florida</a:t>
            </a:r>
            <a:endParaRPr lang="en-US" dirty="0"/>
          </a:p>
        </p:txBody>
      </p:sp>
      <p:sp>
        <p:nvSpPr>
          <p:cNvPr id="20" name="TextBox 19">
            <a:extLst>
              <a:ext uri="{FF2B5EF4-FFF2-40B4-BE49-F238E27FC236}">
                <a16:creationId xmlns:a16="http://schemas.microsoft.com/office/drawing/2014/main" id="{35BF72FD-7DBE-AD7A-FC9E-F7F47DC39BB9}"/>
              </a:ext>
            </a:extLst>
          </p:cNvPr>
          <p:cNvSpPr txBox="1"/>
          <p:nvPr/>
        </p:nvSpPr>
        <p:spPr>
          <a:xfrm>
            <a:off x="5547490" y="1353129"/>
            <a:ext cx="3888029" cy="553998"/>
          </a:xfrm>
          <a:prstGeom prst="rect">
            <a:avLst/>
          </a:prstGeom>
          <a:noFill/>
        </p:spPr>
        <p:txBody>
          <a:bodyPr wrap="square">
            <a:spAutoFit/>
          </a:bodyPr>
          <a:lstStyle/>
          <a:p>
            <a:pPr algn="l"/>
            <a:r>
              <a:rPr lang="en-US" sz="1500" b="1" i="0" u="none" strike="noStrike" baseline="0" dirty="0">
                <a:solidFill>
                  <a:srgbClr val="6F1831"/>
                </a:solidFill>
                <a:latin typeface="Roboto-Black"/>
              </a:rPr>
              <a:t>NATIONAL INSTITUTES OF HEALTH</a:t>
            </a:r>
          </a:p>
          <a:p>
            <a:pPr algn="l"/>
            <a:r>
              <a:rPr lang="en-US" sz="1500" dirty="0">
                <a:solidFill>
                  <a:srgbClr val="6F1831"/>
                </a:solidFill>
                <a:latin typeface="Roboto-Black"/>
              </a:rPr>
              <a:t>Area of fucus for targeted growth</a:t>
            </a:r>
          </a:p>
        </p:txBody>
      </p:sp>
      <p:sp>
        <p:nvSpPr>
          <p:cNvPr id="21" name="TextBox 20">
            <a:extLst>
              <a:ext uri="{FF2B5EF4-FFF2-40B4-BE49-F238E27FC236}">
                <a16:creationId xmlns:a16="http://schemas.microsoft.com/office/drawing/2014/main" id="{868EB73F-EA44-6222-1C17-C064800BFBD4}"/>
              </a:ext>
            </a:extLst>
          </p:cNvPr>
          <p:cNvSpPr txBox="1"/>
          <p:nvPr/>
        </p:nvSpPr>
        <p:spPr>
          <a:xfrm>
            <a:off x="1174089" y="2899193"/>
            <a:ext cx="6943368" cy="523220"/>
          </a:xfrm>
          <a:prstGeom prst="rect">
            <a:avLst/>
          </a:prstGeom>
          <a:noFill/>
        </p:spPr>
        <p:txBody>
          <a:bodyPr wrap="square" rtlCol="0">
            <a:spAutoFit/>
          </a:bodyPr>
          <a:lstStyle/>
          <a:p>
            <a:pPr algn="ctr"/>
            <a:r>
              <a:rPr lang="en-US" sz="2800" dirty="0">
                <a:solidFill>
                  <a:schemeClr val="bg1"/>
                </a:solidFill>
                <a:latin typeface="Roboto Black" panose="020F0502020204030204" pitchFamily="2" charset="0"/>
                <a:ea typeface="Roboto Black" panose="020F0502020204030204" pitchFamily="2" charset="0"/>
                <a:cs typeface="Roboto Black" panose="020F0502020204030204" pitchFamily="2" charset="0"/>
              </a:rPr>
              <a:t>$414.4M Total Research Expenditures</a:t>
            </a:r>
          </a:p>
        </p:txBody>
      </p:sp>
      <p:sp>
        <p:nvSpPr>
          <p:cNvPr id="23" name="TextBox 22">
            <a:extLst>
              <a:ext uri="{FF2B5EF4-FFF2-40B4-BE49-F238E27FC236}">
                <a16:creationId xmlns:a16="http://schemas.microsoft.com/office/drawing/2014/main" id="{2884276D-00FD-BBA6-DC23-450FCBEFFCC6}"/>
              </a:ext>
            </a:extLst>
          </p:cNvPr>
          <p:cNvSpPr txBox="1"/>
          <p:nvPr/>
        </p:nvSpPr>
        <p:spPr>
          <a:xfrm>
            <a:off x="1251987" y="1887321"/>
            <a:ext cx="2748571" cy="523220"/>
          </a:xfrm>
          <a:prstGeom prst="rect">
            <a:avLst/>
          </a:prstGeom>
          <a:noFill/>
        </p:spPr>
        <p:txBody>
          <a:bodyPr wrap="square" rtlCol="0">
            <a:spAutoFit/>
          </a:bodyPr>
          <a:lstStyle/>
          <a:p>
            <a:r>
              <a:rPr lang="en-US" sz="2800" dirty="0">
                <a:solidFill>
                  <a:srgbClr val="D0B884"/>
                </a:solidFill>
                <a:latin typeface="Roboto Black" panose="020F0502020204030204" pitchFamily="2" charset="0"/>
                <a:ea typeface="Roboto Black" panose="020F0502020204030204" pitchFamily="2" charset="0"/>
                <a:cs typeface="Roboto Black" panose="020F0502020204030204" pitchFamily="2" charset="0"/>
              </a:rPr>
              <a:t>$75.4M in 2023</a:t>
            </a:r>
          </a:p>
        </p:txBody>
      </p:sp>
      <p:pic>
        <p:nvPicPr>
          <p:cNvPr id="1026" name="Picture 2">
            <a:extLst>
              <a:ext uri="{FF2B5EF4-FFF2-40B4-BE49-F238E27FC236}">
                <a16:creationId xmlns:a16="http://schemas.microsoft.com/office/drawing/2014/main" id="{5739E729-E60F-93CF-8858-25925644F7A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31642"/>
          <a:stretch/>
        </p:blipFill>
        <p:spPr bwMode="auto">
          <a:xfrm>
            <a:off x="4752038" y="1390658"/>
            <a:ext cx="795452" cy="4783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SF - National Science Foundation">
            <a:extLst>
              <a:ext uri="{FF2B5EF4-FFF2-40B4-BE49-F238E27FC236}">
                <a16:creationId xmlns:a16="http://schemas.microsoft.com/office/drawing/2014/main" id="{CCAE6E64-962F-B7D8-75E2-E3819A4D555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r="46223"/>
          <a:stretch/>
        </p:blipFill>
        <p:spPr bwMode="auto">
          <a:xfrm>
            <a:off x="457235" y="1299630"/>
            <a:ext cx="855492" cy="86060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41507C0A-8E65-2C75-6DF8-2A32E89A52AA}"/>
              </a:ext>
            </a:extLst>
          </p:cNvPr>
          <p:cNvSpPr txBox="1"/>
          <p:nvPr/>
        </p:nvSpPr>
        <p:spPr>
          <a:xfrm>
            <a:off x="5642393" y="1887321"/>
            <a:ext cx="2748571" cy="523220"/>
          </a:xfrm>
          <a:prstGeom prst="rect">
            <a:avLst/>
          </a:prstGeom>
          <a:noFill/>
        </p:spPr>
        <p:txBody>
          <a:bodyPr wrap="square" rtlCol="0">
            <a:spAutoFit/>
          </a:bodyPr>
          <a:lstStyle/>
          <a:p>
            <a:r>
              <a:rPr lang="en-US" sz="2800" dirty="0">
                <a:solidFill>
                  <a:srgbClr val="D0B884"/>
                </a:solidFill>
                <a:latin typeface="Roboto Black" panose="020F0502020204030204" pitchFamily="2" charset="0"/>
                <a:ea typeface="Roboto Black" panose="020F0502020204030204" pitchFamily="2" charset="0"/>
                <a:cs typeface="Roboto Black" panose="020F0502020204030204" pitchFamily="2" charset="0"/>
              </a:rPr>
              <a:t>$45.5M in 2023</a:t>
            </a:r>
          </a:p>
        </p:txBody>
      </p:sp>
      <p:pic>
        <p:nvPicPr>
          <p:cNvPr id="6146" name="Picture 2">
            <a:extLst>
              <a:ext uri="{FF2B5EF4-FFF2-40B4-BE49-F238E27FC236}">
                <a16:creationId xmlns:a16="http://schemas.microsoft.com/office/drawing/2014/main" id="{BE64E6F9-C885-FCED-F278-F3EDAC72B16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251"/>
          <a:stretch/>
        </p:blipFill>
        <p:spPr bwMode="auto">
          <a:xfrm>
            <a:off x="151908" y="3779475"/>
            <a:ext cx="2077582" cy="154518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C7A1DAD5-7609-5ECF-EF7E-D8B679C6D3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0403" y="3779475"/>
            <a:ext cx="2077582" cy="138678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655F54D9-B683-5B4F-3BEE-71F6F1CDCF8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68898" y="3762359"/>
            <a:ext cx="2157253" cy="1439966"/>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8D9D461A-0059-9C02-DB8C-5F7C2075153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4742"/>
          <a:stretch/>
        </p:blipFill>
        <p:spPr bwMode="auto">
          <a:xfrm>
            <a:off x="6987396" y="3732130"/>
            <a:ext cx="2015982" cy="1684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287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1386F0F1-6D56-35B9-7D32-5D4330D93B95}"/>
              </a:ext>
            </a:extLst>
          </p:cNvPr>
          <p:cNvGraphicFramePr>
            <a:graphicFrameLocks/>
          </p:cNvGraphicFramePr>
          <p:nvPr>
            <p:extLst>
              <p:ext uri="{D42A27DB-BD31-4B8C-83A1-F6EECF244321}">
                <p14:modId xmlns:p14="http://schemas.microsoft.com/office/powerpoint/2010/main" val="2474534754"/>
              </p:ext>
            </p:extLst>
          </p:nvPr>
        </p:nvGraphicFramePr>
        <p:xfrm>
          <a:off x="1738993" y="878854"/>
          <a:ext cx="6893790" cy="387276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912B2DC5-43A7-239B-3656-C1BE5D72BC6B}"/>
              </a:ext>
            </a:extLst>
          </p:cNvPr>
          <p:cNvSpPr txBox="1"/>
          <p:nvPr/>
        </p:nvSpPr>
        <p:spPr>
          <a:xfrm>
            <a:off x="4354942" y="4751614"/>
            <a:ext cx="610424" cy="369332"/>
          </a:xfrm>
          <a:prstGeom prst="rect">
            <a:avLst/>
          </a:prstGeom>
          <a:noFill/>
        </p:spPr>
        <p:txBody>
          <a:bodyPr wrap="none" rtlCol="0">
            <a:spAutoFit/>
          </a:bodyPr>
          <a:lstStyle/>
          <a:p>
            <a:r>
              <a:rPr lang="en-US" dirty="0"/>
              <a:t>Year</a:t>
            </a:r>
          </a:p>
        </p:txBody>
      </p:sp>
      <p:sp>
        <p:nvSpPr>
          <p:cNvPr id="8" name="TextBox 7">
            <a:extLst>
              <a:ext uri="{FF2B5EF4-FFF2-40B4-BE49-F238E27FC236}">
                <a16:creationId xmlns:a16="http://schemas.microsoft.com/office/drawing/2014/main" id="{83960D6C-FD3F-6F7D-A235-2FF77DC7A9E8}"/>
              </a:ext>
            </a:extLst>
          </p:cNvPr>
          <p:cNvSpPr txBox="1"/>
          <p:nvPr/>
        </p:nvSpPr>
        <p:spPr>
          <a:xfrm>
            <a:off x="1208142" y="804427"/>
            <a:ext cx="646331" cy="3693319"/>
          </a:xfrm>
          <a:prstGeom prst="rect">
            <a:avLst/>
          </a:prstGeom>
          <a:noFill/>
        </p:spPr>
        <p:txBody>
          <a:bodyPr wrap="none" rtlCol="0">
            <a:spAutoFit/>
          </a:bodyPr>
          <a:lstStyle/>
          <a:p>
            <a:r>
              <a:rPr lang="en-US" dirty="0"/>
              <a:t>$450</a:t>
            </a:r>
          </a:p>
          <a:p>
            <a:endParaRPr lang="en-US" dirty="0"/>
          </a:p>
          <a:p>
            <a:endParaRPr lang="en-US" dirty="0"/>
          </a:p>
          <a:p>
            <a:r>
              <a:rPr lang="en-US" dirty="0"/>
              <a:t>$400</a:t>
            </a:r>
          </a:p>
          <a:p>
            <a:endParaRPr lang="en-US" dirty="0"/>
          </a:p>
          <a:p>
            <a:endParaRPr lang="en-US" dirty="0"/>
          </a:p>
          <a:p>
            <a:r>
              <a:rPr lang="en-US" dirty="0"/>
              <a:t>$350</a:t>
            </a:r>
          </a:p>
          <a:p>
            <a:endParaRPr lang="en-US" dirty="0"/>
          </a:p>
          <a:p>
            <a:endParaRPr lang="en-US" dirty="0"/>
          </a:p>
          <a:p>
            <a:r>
              <a:rPr lang="en-US" dirty="0"/>
              <a:t>$300</a:t>
            </a:r>
          </a:p>
          <a:p>
            <a:endParaRPr lang="en-US" dirty="0"/>
          </a:p>
          <a:p>
            <a:endParaRPr lang="en-US" dirty="0"/>
          </a:p>
          <a:p>
            <a:r>
              <a:rPr lang="en-US" dirty="0"/>
              <a:t>$250</a:t>
            </a:r>
          </a:p>
        </p:txBody>
      </p:sp>
      <p:sp>
        <p:nvSpPr>
          <p:cNvPr id="11" name="TextBox 10">
            <a:extLst>
              <a:ext uri="{FF2B5EF4-FFF2-40B4-BE49-F238E27FC236}">
                <a16:creationId xmlns:a16="http://schemas.microsoft.com/office/drawing/2014/main" id="{56F5F031-BD70-6C97-7700-D576D5F6B8B1}"/>
              </a:ext>
            </a:extLst>
          </p:cNvPr>
          <p:cNvSpPr txBox="1"/>
          <p:nvPr/>
        </p:nvSpPr>
        <p:spPr>
          <a:xfrm rot="16200000">
            <a:off x="447810" y="2387083"/>
            <a:ext cx="1024639" cy="369332"/>
          </a:xfrm>
          <a:prstGeom prst="rect">
            <a:avLst/>
          </a:prstGeom>
          <a:noFill/>
        </p:spPr>
        <p:txBody>
          <a:bodyPr wrap="none" rtlCol="0">
            <a:spAutoFit/>
          </a:bodyPr>
          <a:lstStyle/>
          <a:p>
            <a:r>
              <a:rPr lang="en-US" dirty="0"/>
              <a:t>Millions </a:t>
            </a:r>
          </a:p>
        </p:txBody>
      </p:sp>
      <p:pic>
        <p:nvPicPr>
          <p:cNvPr id="2" name="Picture 1">
            <a:extLst>
              <a:ext uri="{FF2B5EF4-FFF2-40B4-BE49-F238E27FC236}">
                <a16:creationId xmlns:a16="http://schemas.microsoft.com/office/drawing/2014/main" id="{3B24C741-7E1C-E570-6359-46FDB4DA7A52}"/>
              </a:ext>
            </a:extLst>
          </p:cNvPr>
          <p:cNvPicPr>
            <a:picLocks noChangeAspect="1"/>
          </p:cNvPicPr>
          <p:nvPr/>
        </p:nvPicPr>
        <p:blipFill rotWithShape="1">
          <a:blip r:embed="rId4"/>
          <a:srcRect b="76260"/>
          <a:stretch/>
        </p:blipFill>
        <p:spPr>
          <a:xfrm>
            <a:off x="2938816" y="9425"/>
            <a:ext cx="6064562" cy="916582"/>
          </a:xfrm>
          <a:prstGeom prst="rect">
            <a:avLst/>
          </a:prstGeom>
        </p:spPr>
      </p:pic>
      <p:sp>
        <p:nvSpPr>
          <p:cNvPr id="7" name="TextBox 6">
            <a:extLst>
              <a:ext uri="{FF2B5EF4-FFF2-40B4-BE49-F238E27FC236}">
                <a16:creationId xmlns:a16="http://schemas.microsoft.com/office/drawing/2014/main" id="{EDDB9F40-BF05-CACB-1A52-E16439CE81FC}"/>
              </a:ext>
            </a:extLst>
          </p:cNvPr>
          <p:cNvSpPr txBox="1"/>
          <p:nvPr/>
        </p:nvSpPr>
        <p:spPr>
          <a:xfrm>
            <a:off x="232550" y="243994"/>
            <a:ext cx="3501891" cy="523220"/>
          </a:xfrm>
          <a:prstGeom prst="rect">
            <a:avLst/>
          </a:prstGeom>
          <a:noFill/>
        </p:spPr>
        <p:txBody>
          <a:bodyPr wrap="square" rtlCol="0">
            <a:spAutoFit/>
          </a:bodyPr>
          <a:lstStyle/>
          <a:p>
            <a:r>
              <a:rPr lang="en-US" sz="2800" dirty="0">
                <a:solidFill>
                  <a:srgbClr val="782F3E"/>
                </a:solidFill>
                <a:latin typeface="Roboto Black" panose="020F0502020204030204" pitchFamily="2" charset="0"/>
                <a:ea typeface="Roboto Black" panose="020F0502020204030204" pitchFamily="2" charset="0"/>
                <a:cs typeface="Roboto Black" panose="020F0502020204030204" pitchFamily="2" charset="0"/>
              </a:rPr>
              <a:t>TOTAL RESEARCH</a:t>
            </a:r>
          </a:p>
        </p:txBody>
      </p:sp>
    </p:spTree>
    <p:extLst>
      <p:ext uri="{BB962C8B-B14F-4D97-AF65-F5344CB8AC3E}">
        <p14:creationId xmlns:p14="http://schemas.microsoft.com/office/powerpoint/2010/main" val="989672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id="{502086A8-6FF3-E1D8-24CC-B86B2D28FF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153" t="-252" r="5179" b="252"/>
          <a:stretch/>
        </p:blipFill>
        <p:spPr bwMode="auto">
          <a:xfrm>
            <a:off x="6858000" y="659817"/>
            <a:ext cx="2334301" cy="66028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Chart 1">
            <a:extLst>
              <a:ext uri="{FF2B5EF4-FFF2-40B4-BE49-F238E27FC236}">
                <a16:creationId xmlns:a16="http://schemas.microsoft.com/office/drawing/2014/main" id="{CF052742-B718-89EF-6852-EE83B20DA8EE}"/>
              </a:ext>
            </a:extLst>
          </p:cNvPr>
          <p:cNvGraphicFramePr>
            <a:graphicFrameLocks/>
          </p:cNvGraphicFramePr>
          <p:nvPr>
            <p:extLst>
              <p:ext uri="{D42A27DB-BD31-4B8C-83A1-F6EECF244321}">
                <p14:modId xmlns:p14="http://schemas.microsoft.com/office/powerpoint/2010/main" val="2667997012"/>
              </p:ext>
            </p:extLst>
          </p:nvPr>
        </p:nvGraphicFramePr>
        <p:xfrm>
          <a:off x="1343014" y="860977"/>
          <a:ext cx="5514986" cy="4184552"/>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6CE75FD8-6735-C411-0ECA-BA859F17B4D9}"/>
              </a:ext>
            </a:extLst>
          </p:cNvPr>
          <p:cNvSpPr txBox="1"/>
          <p:nvPr/>
        </p:nvSpPr>
        <p:spPr>
          <a:xfrm>
            <a:off x="839129" y="783800"/>
            <a:ext cx="646331" cy="1200329"/>
          </a:xfrm>
          <a:prstGeom prst="rect">
            <a:avLst/>
          </a:prstGeom>
          <a:noFill/>
        </p:spPr>
        <p:txBody>
          <a:bodyPr wrap="none" rtlCol="0">
            <a:spAutoFit/>
          </a:bodyPr>
          <a:lstStyle/>
          <a:p>
            <a:r>
              <a:rPr lang="en-US" dirty="0"/>
              <a:t>$200</a:t>
            </a:r>
          </a:p>
          <a:p>
            <a:endParaRPr lang="en-US" dirty="0"/>
          </a:p>
          <a:p>
            <a:endParaRPr lang="en-US" dirty="0"/>
          </a:p>
          <a:p>
            <a:r>
              <a:rPr lang="en-US" dirty="0"/>
              <a:t>$175</a:t>
            </a:r>
          </a:p>
        </p:txBody>
      </p:sp>
      <p:sp>
        <p:nvSpPr>
          <p:cNvPr id="4" name="TextBox 3">
            <a:extLst>
              <a:ext uri="{FF2B5EF4-FFF2-40B4-BE49-F238E27FC236}">
                <a16:creationId xmlns:a16="http://schemas.microsoft.com/office/drawing/2014/main" id="{9A310B2C-B390-83B1-7729-87B135CCED88}"/>
              </a:ext>
            </a:extLst>
          </p:cNvPr>
          <p:cNvSpPr txBox="1"/>
          <p:nvPr/>
        </p:nvSpPr>
        <p:spPr>
          <a:xfrm>
            <a:off x="839129" y="2616771"/>
            <a:ext cx="646331" cy="2031325"/>
          </a:xfrm>
          <a:prstGeom prst="rect">
            <a:avLst/>
          </a:prstGeom>
          <a:noFill/>
        </p:spPr>
        <p:txBody>
          <a:bodyPr wrap="none" rtlCol="0">
            <a:spAutoFit/>
          </a:bodyPr>
          <a:lstStyle/>
          <a:p>
            <a:r>
              <a:rPr lang="en-US" dirty="0"/>
              <a:t>$150</a:t>
            </a:r>
          </a:p>
          <a:p>
            <a:endParaRPr lang="en-US" dirty="0"/>
          </a:p>
          <a:p>
            <a:endParaRPr lang="en-US" dirty="0"/>
          </a:p>
          <a:p>
            <a:r>
              <a:rPr lang="en-US" dirty="0"/>
              <a:t>$125</a:t>
            </a:r>
          </a:p>
          <a:p>
            <a:endParaRPr lang="en-US" dirty="0"/>
          </a:p>
          <a:p>
            <a:endParaRPr lang="en-US" dirty="0"/>
          </a:p>
          <a:p>
            <a:r>
              <a:rPr lang="en-US" dirty="0"/>
              <a:t>$100</a:t>
            </a:r>
          </a:p>
        </p:txBody>
      </p:sp>
      <p:sp>
        <p:nvSpPr>
          <p:cNvPr id="9" name="TextBox 8">
            <a:extLst>
              <a:ext uri="{FF2B5EF4-FFF2-40B4-BE49-F238E27FC236}">
                <a16:creationId xmlns:a16="http://schemas.microsoft.com/office/drawing/2014/main" id="{658FA8B4-F7FC-450E-CB7C-3ED779BA10D0}"/>
              </a:ext>
            </a:extLst>
          </p:cNvPr>
          <p:cNvSpPr txBox="1"/>
          <p:nvPr/>
        </p:nvSpPr>
        <p:spPr>
          <a:xfrm rot="16200000">
            <a:off x="209960" y="2348166"/>
            <a:ext cx="1024639" cy="369332"/>
          </a:xfrm>
          <a:prstGeom prst="rect">
            <a:avLst/>
          </a:prstGeom>
          <a:noFill/>
        </p:spPr>
        <p:txBody>
          <a:bodyPr wrap="none" rtlCol="0">
            <a:spAutoFit/>
          </a:bodyPr>
          <a:lstStyle/>
          <a:p>
            <a:r>
              <a:rPr lang="en-US" dirty="0"/>
              <a:t>Millions </a:t>
            </a:r>
          </a:p>
        </p:txBody>
      </p:sp>
      <p:pic>
        <p:nvPicPr>
          <p:cNvPr id="10" name="Picture 9">
            <a:extLst>
              <a:ext uri="{FF2B5EF4-FFF2-40B4-BE49-F238E27FC236}">
                <a16:creationId xmlns:a16="http://schemas.microsoft.com/office/drawing/2014/main" id="{A8212A09-FA1B-DB50-FD76-22F33CE80002}"/>
              </a:ext>
            </a:extLst>
          </p:cNvPr>
          <p:cNvPicPr>
            <a:picLocks noChangeAspect="1"/>
          </p:cNvPicPr>
          <p:nvPr/>
        </p:nvPicPr>
        <p:blipFill rotWithShape="1">
          <a:blip r:embed="rId5"/>
          <a:srcRect b="76260"/>
          <a:stretch/>
        </p:blipFill>
        <p:spPr>
          <a:xfrm>
            <a:off x="3079438" y="0"/>
            <a:ext cx="6064562" cy="916582"/>
          </a:xfrm>
          <a:prstGeom prst="rect">
            <a:avLst/>
          </a:prstGeom>
        </p:spPr>
      </p:pic>
      <p:sp>
        <p:nvSpPr>
          <p:cNvPr id="11" name="TextBox 10">
            <a:extLst>
              <a:ext uri="{FF2B5EF4-FFF2-40B4-BE49-F238E27FC236}">
                <a16:creationId xmlns:a16="http://schemas.microsoft.com/office/drawing/2014/main" id="{4CA33E6D-1F33-56DA-CDB1-F2C2E294A347}"/>
              </a:ext>
            </a:extLst>
          </p:cNvPr>
          <p:cNvSpPr txBox="1"/>
          <p:nvPr/>
        </p:nvSpPr>
        <p:spPr>
          <a:xfrm>
            <a:off x="232550" y="243994"/>
            <a:ext cx="3778516" cy="523220"/>
          </a:xfrm>
          <a:prstGeom prst="rect">
            <a:avLst/>
          </a:prstGeom>
          <a:noFill/>
        </p:spPr>
        <p:txBody>
          <a:bodyPr wrap="square" rtlCol="0">
            <a:spAutoFit/>
          </a:bodyPr>
          <a:lstStyle/>
          <a:p>
            <a:r>
              <a:rPr lang="en-US" sz="2800" dirty="0">
                <a:solidFill>
                  <a:srgbClr val="782F3E"/>
                </a:solidFill>
                <a:latin typeface="Roboto Black" panose="020F0502020204030204" pitchFamily="2" charset="0"/>
                <a:ea typeface="Roboto Black" panose="020F0502020204030204" pitchFamily="2" charset="0"/>
                <a:cs typeface="Roboto Black" panose="020F0502020204030204" pitchFamily="2" charset="0"/>
              </a:rPr>
              <a:t>FEDERAL RESEARCH</a:t>
            </a:r>
          </a:p>
        </p:txBody>
      </p:sp>
    </p:spTree>
    <p:extLst>
      <p:ext uri="{BB962C8B-B14F-4D97-AF65-F5344CB8AC3E}">
        <p14:creationId xmlns:p14="http://schemas.microsoft.com/office/powerpoint/2010/main" val="1844842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BDC395-F90C-8760-007A-16D820419B21}"/>
              </a:ext>
            </a:extLst>
          </p:cNvPr>
          <p:cNvPicPr>
            <a:picLocks noChangeAspect="1"/>
          </p:cNvPicPr>
          <p:nvPr/>
        </p:nvPicPr>
        <p:blipFill>
          <a:blip r:embed="rId2"/>
          <a:stretch>
            <a:fillRect/>
          </a:stretch>
        </p:blipFill>
        <p:spPr>
          <a:xfrm>
            <a:off x="7507082" y="142844"/>
            <a:ext cx="1636918" cy="644708"/>
          </a:xfrm>
          <a:prstGeom prst="rect">
            <a:avLst/>
          </a:prstGeom>
        </p:spPr>
      </p:pic>
      <p:sp>
        <p:nvSpPr>
          <p:cNvPr id="12" name="TextBox 11">
            <a:extLst>
              <a:ext uri="{FF2B5EF4-FFF2-40B4-BE49-F238E27FC236}">
                <a16:creationId xmlns:a16="http://schemas.microsoft.com/office/drawing/2014/main" id="{F09AE6A2-C4B5-56BF-16E2-CFD6D8C1F001}"/>
              </a:ext>
            </a:extLst>
          </p:cNvPr>
          <p:cNvSpPr txBox="1"/>
          <p:nvPr/>
        </p:nvSpPr>
        <p:spPr>
          <a:xfrm>
            <a:off x="7623699" y="746975"/>
            <a:ext cx="1520301" cy="461665"/>
          </a:xfrm>
          <a:prstGeom prst="rect">
            <a:avLst/>
          </a:prstGeom>
          <a:solidFill>
            <a:schemeClr val="tx2">
              <a:lumMod val="75000"/>
            </a:schemeClr>
          </a:solidFill>
          <a:ln>
            <a:solidFill>
              <a:srgbClr val="843447"/>
            </a:solidFill>
          </a:ln>
        </p:spPr>
        <p:txBody>
          <a:bodyPr wrap="square" rtlCol="0">
            <a:spAutoFit/>
          </a:bodyPr>
          <a:lstStyle/>
          <a:p>
            <a:pPr defTabSz="342900"/>
            <a:r>
              <a:rPr lang="en-US" sz="2400" dirty="0">
                <a:solidFill>
                  <a:prstClr val="white"/>
                </a:solidFill>
                <a:latin typeface="Times New Roman"/>
              </a:rPr>
              <a:t>Awards</a:t>
            </a:r>
            <a:endParaRPr lang="en-US" sz="1350" dirty="0">
              <a:solidFill>
                <a:prstClr val="black"/>
              </a:solidFill>
              <a:latin typeface="Times New Roman"/>
            </a:endParaRPr>
          </a:p>
        </p:txBody>
      </p:sp>
      <p:sp>
        <p:nvSpPr>
          <p:cNvPr id="13" name="Title 12">
            <a:extLst>
              <a:ext uri="{FF2B5EF4-FFF2-40B4-BE49-F238E27FC236}">
                <a16:creationId xmlns:a16="http://schemas.microsoft.com/office/drawing/2014/main" id="{83D37425-3437-53F3-72D7-BBA9AA0473E7}"/>
              </a:ext>
            </a:extLst>
          </p:cNvPr>
          <p:cNvSpPr txBox="1">
            <a:spLocks/>
          </p:cNvSpPr>
          <p:nvPr/>
        </p:nvSpPr>
        <p:spPr>
          <a:xfrm>
            <a:off x="1212979" y="944230"/>
            <a:ext cx="5216057" cy="99417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342900"/>
            <a:endParaRPr lang="en-US" sz="3300" dirty="0">
              <a:solidFill>
                <a:prstClr val="black"/>
              </a:solidFill>
              <a:latin typeface="Times New Roman"/>
            </a:endParaRPr>
          </a:p>
        </p:txBody>
      </p:sp>
      <p:sp>
        <p:nvSpPr>
          <p:cNvPr id="14" name="TextBox 13">
            <a:extLst>
              <a:ext uri="{FF2B5EF4-FFF2-40B4-BE49-F238E27FC236}">
                <a16:creationId xmlns:a16="http://schemas.microsoft.com/office/drawing/2014/main" id="{29A8CC06-71FB-CEFD-C00B-7DC6D49A5759}"/>
              </a:ext>
            </a:extLst>
          </p:cNvPr>
          <p:cNvSpPr txBox="1"/>
          <p:nvPr/>
        </p:nvSpPr>
        <p:spPr>
          <a:xfrm>
            <a:off x="1567438" y="1396740"/>
            <a:ext cx="5820355" cy="715581"/>
          </a:xfrm>
          <a:prstGeom prst="rect">
            <a:avLst/>
          </a:prstGeom>
          <a:noFill/>
        </p:spPr>
        <p:txBody>
          <a:bodyPr wrap="square" rtlCol="0">
            <a:spAutoFit/>
          </a:bodyPr>
          <a:lstStyle/>
          <a:p>
            <a:pPr algn="ctr" defTabSz="342900"/>
            <a:r>
              <a:rPr lang="en-US" sz="2700" dirty="0">
                <a:solidFill>
                  <a:prstClr val="black"/>
                </a:solidFill>
                <a:latin typeface="Times New Roman"/>
              </a:rPr>
              <a:t>YTD February 29</a:t>
            </a:r>
            <a:r>
              <a:rPr lang="en-US" sz="2700" baseline="30000" dirty="0">
                <a:solidFill>
                  <a:prstClr val="black"/>
                </a:solidFill>
                <a:latin typeface="Times New Roman"/>
              </a:rPr>
              <a:t>th</a:t>
            </a:r>
            <a:r>
              <a:rPr lang="en-US" sz="2700" dirty="0">
                <a:solidFill>
                  <a:prstClr val="black"/>
                </a:solidFill>
                <a:latin typeface="Times New Roman"/>
              </a:rPr>
              <a:t> FY23 vs. FY24</a:t>
            </a:r>
          </a:p>
          <a:p>
            <a:pPr algn="ctr" defTabSz="342900"/>
            <a:endParaRPr lang="en-US" sz="1350" dirty="0">
              <a:solidFill>
                <a:srgbClr val="782F40"/>
              </a:solidFill>
              <a:latin typeface="Times New Roman"/>
            </a:endParaRPr>
          </a:p>
        </p:txBody>
      </p:sp>
      <p:sp>
        <p:nvSpPr>
          <p:cNvPr id="8" name="TextBox 7">
            <a:extLst>
              <a:ext uri="{FF2B5EF4-FFF2-40B4-BE49-F238E27FC236}">
                <a16:creationId xmlns:a16="http://schemas.microsoft.com/office/drawing/2014/main" id="{D51E088E-F69E-8345-BCC5-9320D3D4BF14}"/>
              </a:ext>
            </a:extLst>
          </p:cNvPr>
          <p:cNvSpPr txBox="1"/>
          <p:nvPr/>
        </p:nvSpPr>
        <p:spPr>
          <a:xfrm>
            <a:off x="2648200" y="2863074"/>
            <a:ext cx="2130263" cy="415498"/>
          </a:xfrm>
          <a:prstGeom prst="rect">
            <a:avLst/>
          </a:prstGeom>
          <a:noFill/>
        </p:spPr>
        <p:txBody>
          <a:bodyPr wrap="none" rtlCol="0">
            <a:spAutoFit/>
          </a:bodyPr>
          <a:lstStyle/>
          <a:p>
            <a:pPr defTabSz="342900"/>
            <a:r>
              <a:rPr lang="en-US" sz="2100" dirty="0">
                <a:solidFill>
                  <a:prstClr val="black"/>
                </a:solidFill>
                <a:latin typeface="Times New Roman"/>
              </a:rPr>
              <a:t>Proposal Amount </a:t>
            </a:r>
          </a:p>
        </p:txBody>
      </p:sp>
      <p:sp>
        <p:nvSpPr>
          <p:cNvPr id="19" name="TextBox 18">
            <a:extLst>
              <a:ext uri="{FF2B5EF4-FFF2-40B4-BE49-F238E27FC236}">
                <a16:creationId xmlns:a16="http://schemas.microsoft.com/office/drawing/2014/main" id="{CF404BCD-9755-4B4D-0394-1728A7CB6159}"/>
              </a:ext>
            </a:extLst>
          </p:cNvPr>
          <p:cNvSpPr txBox="1"/>
          <p:nvPr/>
        </p:nvSpPr>
        <p:spPr>
          <a:xfrm>
            <a:off x="6981321" y="3009545"/>
            <a:ext cx="1895519" cy="623248"/>
          </a:xfrm>
          <a:prstGeom prst="rect">
            <a:avLst/>
          </a:prstGeom>
          <a:noFill/>
        </p:spPr>
        <p:txBody>
          <a:bodyPr wrap="none" rtlCol="0">
            <a:spAutoFit/>
          </a:bodyPr>
          <a:lstStyle/>
          <a:p>
            <a:pPr defTabSz="342900"/>
            <a:r>
              <a:rPr lang="en-US" sz="2100" dirty="0">
                <a:solidFill>
                  <a:prstClr val="black"/>
                </a:solidFill>
                <a:latin typeface="Times New Roman"/>
              </a:rPr>
              <a:t>Award Amount </a:t>
            </a:r>
          </a:p>
          <a:p>
            <a:pPr defTabSz="342900"/>
            <a:r>
              <a:rPr lang="en-US" sz="1350" dirty="0">
                <a:solidFill>
                  <a:prstClr val="black"/>
                </a:solidFill>
                <a:latin typeface="Times New Roman"/>
              </a:rPr>
              <a:t>     </a:t>
            </a:r>
          </a:p>
        </p:txBody>
      </p:sp>
      <p:sp>
        <p:nvSpPr>
          <p:cNvPr id="6" name="TextBox 5">
            <a:extLst>
              <a:ext uri="{FF2B5EF4-FFF2-40B4-BE49-F238E27FC236}">
                <a16:creationId xmlns:a16="http://schemas.microsoft.com/office/drawing/2014/main" id="{139B9B44-4E1F-CF2C-3116-F39CC18FE7BC}"/>
              </a:ext>
            </a:extLst>
          </p:cNvPr>
          <p:cNvSpPr txBox="1"/>
          <p:nvPr/>
        </p:nvSpPr>
        <p:spPr>
          <a:xfrm>
            <a:off x="296928" y="2897699"/>
            <a:ext cx="1853392" cy="738664"/>
          </a:xfrm>
          <a:prstGeom prst="rect">
            <a:avLst/>
          </a:prstGeom>
          <a:noFill/>
        </p:spPr>
        <p:txBody>
          <a:bodyPr wrap="none" rtlCol="0">
            <a:spAutoFit/>
          </a:bodyPr>
          <a:lstStyle/>
          <a:p>
            <a:pPr defTabSz="342900"/>
            <a:r>
              <a:rPr lang="en-US" sz="2100" dirty="0">
                <a:solidFill>
                  <a:prstClr val="black"/>
                </a:solidFill>
                <a:latin typeface="Times New Roman"/>
              </a:rPr>
              <a:t>Proposal Count</a:t>
            </a:r>
          </a:p>
          <a:p>
            <a:pPr defTabSz="342900"/>
            <a:r>
              <a:rPr lang="en-US" sz="2100" dirty="0">
                <a:solidFill>
                  <a:prstClr val="black"/>
                </a:solidFill>
                <a:latin typeface="Times New Roman"/>
              </a:rPr>
              <a:t>  </a:t>
            </a:r>
          </a:p>
        </p:txBody>
      </p:sp>
      <p:sp>
        <p:nvSpPr>
          <p:cNvPr id="3" name="Arrow: Down 2">
            <a:extLst>
              <a:ext uri="{FF2B5EF4-FFF2-40B4-BE49-F238E27FC236}">
                <a16:creationId xmlns:a16="http://schemas.microsoft.com/office/drawing/2014/main" id="{EC07B188-3281-CEDA-7CEA-609E6F1D721F}"/>
              </a:ext>
            </a:extLst>
          </p:cNvPr>
          <p:cNvSpPr/>
          <p:nvPr/>
        </p:nvSpPr>
        <p:spPr>
          <a:xfrm rot="10800000">
            <a:off x="485842" y="3415312"/>
            <a:ext cx="535970" cy="489772"/>
          </a:xfrm>
          <a:prstGeom prst="downArrow">
            <a:avLst>
              <a:gd name="adj1" fmla="val 55377"/>
              <a:gd name="adj2" fmla="val 50000"/>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b="1">
              <a:ln w="22225">
                <a:solidFill>
                  <a:srgbClr val="C0504D"/>
                </a:solidFill>
                <a:prstDash val="solid"/>
              </a:ln>
              <a:solidFill>
                <a:srgbClr val="C0504D">
                  <a:lumMod val="40000"/>
                  <a:lumOff val="60000"/>
                </a:srgbClr>
              </a:solidFill>
              <a:latin typeface="Times New Roman"/>
            </a:endParaRPr>
          </a:p>
        </p:txBody>
      </p:sp>
      <p:sp>
        <p:nvSpPr>
          <p:cNvPr id="2" name="TextBox 1">
            <a:extLst>
              <a:ext uri="{FF2B5EF4-FFF2-40B4-BE49-F238E27FC236}">
                <a16:creationId xmlns:a16="http://schemas.microsoft.com/office/drawing/2014/main" id="{32CB236B-2374-858F-9B90-9CC999760583}"/>
              </a:ext>
            </a:extLst>
          </p:cNvPr>
          <p:cNvSpPr txBox="1"/>
          <p:nvPr/>
        </p:nvSpPr>
        <p:spPr>
          <a:xfrm>
            <a:off x="874292" y="2387289"/>
            <a:ext cx="761747" cy="553998"/>
          </a:xfrm>
          <a:prstGeom prst="rect">
            <a:avLst/>
          </a:prstGeom>
          <a:noFill/>
        </p:spPr>
        <p:txBody>
          <a:bodyPr wrap="none" rtlCol="0">
            <a:spAutoFit/>
          </a:bodyPr>
          <a:lstStyle/>
          <a:p>
            <a:pPr defTabSz="342900"/>
            <a:r>
              <a:rPr lang="en-US" sz="3000" dirty="0">
                <a:solidFill>
                  <a:prstClr val="black"/>
                </a:solidFill>
                <a:latin typeface="Times New Roman"/>
              </a:rPr>
              <a:t>951</a:t>
            </a:r>
          </a:p>
        </p:txBody>
      </p:sp>
      <p:sp>
        <p:nvSpPr>
          <p:cNvPr id="5" name="TextBox 4">
            <a:extLst>
              <a:ext uri="{FF2B5EF4-FFF2-40B4-BE49-F238E27FC236}">
                <a16:creationId xmlns:a16="http://schemas.microsoft.com/office/drawing/2014/main" id="{7290BCDC-441A-B22E-7DA0-1C4B138EC2F2}"/>
              </a:ext>
            </a:extLst>
          </p:cNvPr>
          <p:cNvSpPr txBox="1"/>
          <p:nvPr/>
        </p:nvSpPr>
        <p:spPr>
          <a:xfrm>
            <a:off x="1059664" y="3557231"/>
            <a:ext cx="668388" cy="415498"/>
          </a:xfrm>
          <a:prstGeom prst="rect">
            <a:avLst/>
          </a:prstGeom>
          <a:noFill/>
        </p:spPr>
        <p:txBody>
          <a:bodyPr wrap="none" rtlCol="0">
            <a:spAutoFit/>
          </a:bodyPr>
          <a:lstStyle/>
          <a:p>
            <a:pPr defTabSz="342900"/>
            <a:r>
              <a:rPr lang="en-US" sz="2100" dirty="0">
                <a:solidFill>
                  <a:prstClr val="black"/>
                </a:solidFill>
                <a:latin typeface="Times New Roman"/>
              </a:rPr>
              <a:t>11%</a:t>
            </a:r>
          </a:p>
        </p:txBody>
      </p:sp>
      <p:sp>
        <p:nvSpPr>
          <p:cNvPr id="7" name="TextBox 6">
            <a:extLst>
              <a:ext uri="{FF2B5EF4-FFF2-40B4-BE49-F238E27FC236}">
                <a16:creationId xmlns:a16="http://schemas.microsoft.com/office/drawing/2014/main" id="{D886B535-5CFE-A19C-1F0F-3346EB2F691D}"/>
              </a:ext>
            </a:extLst>
          </p:cNvPr>
          <p:cNvSpPr txBox="1"/>
          <p:nvPr/>
        </p:nvSpPr>
        <p:spPr>
          <a:xfrm>
            <a:off x="2863956" y="2336979"/>
            <a:ext cx="1584088" cy="553998"/>
          </a:xfrm>
          <a:prstGeom prst="rect">
            <a:avLst/>
          </a:prstGeom>
          <a:noFill/>
        </p:spPr>
        <p:txBody>
          <a:bodyPr wrap="none" rtlCol="0">
            <a:spAutoFit/>
          </a:bodyPr>
          <a:lstStyle/>
          <a:p>
            <a:pPr defTabSz="342900"/>
            <a:r>
              <a:rPr lang="en-US" sz="3000" dirty="0">
                <a:solidFill>
                  <a:prstClr val="black"/>
                </a:solidFill>
                <a:latin typeface="Times New Roman"/>
              </a:rPr>
              <a:t>$695.4M</a:t>
            </a:r>
          </a:p>
        </p:txBody>
      </p:sp>
      <p:sp>
        <p:nvSpPr>
          <p:cNvPr id="9" name="Arrow: Down 8">
            <a:extLst>
              <a:ext uri="{FF2B5EF4-FFF2-40B4-BE49-F238E27FC236}">
                <a16:creationId xmlns:a16="http://schemas.microsoft.com/office/drawing/2014/main" id="{FD3F50DF-1ADA-5CFB-4FE9-2452DDB23CD3}"/>
              </a:ext>
            </a:extLst>
          </p:cNvPr>
          <p:cNvSpPr/>
          <p:nvPr/>
        </p:nvSpPr>
        <p:spPr>
          <a:xfrm rot="10800000">
            <a:off x="2757716" y="3406324"/>
            <a:ext cx="535970" cy="489772"/>
          </a:xfrm>
          <a:prstGeom prst="downArrow">
            <a:avLst>
              <a:gd name="adj1" fmla="val 55377"/>
              <a:gd name="adj2" fmla="val 50000"/>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b="1">
              <a:ln w="22225">
                <a:solidFill>
                  <a:srgbClr val="C0504D"/>
                </a:solidFill>
                <a:prstDash val="solid"/>
              </a:ln>
              <a:solidFill>
                <a:srgbClr val="C0504D">
                  <a:lumMod val="40000"/>
                  <a:lumOff val="60000"/>
                </a:srgbClr>
              </a:solidFill>
              <a:latin typeface="Times New Roman"/>
            </a:endParaRPr>
          </a:p>
        </p:txBody>
      </p:sp>
      <p:sp>
        <p:nvSpPr>
          <p:cNvPr id="15" name="TextBox 14">
            <a:extLst>
              <a:ext uri="{FF2B5EF4-FFF2-40B4-BE49-F238E27FC236}">
                <a16:creationId xmlns:a16="http://schemas.microsoft.com/office/drawing/2014/main" id="{CA05C791-D0EC-5C68-3EE4-D98589D2F79F}"/>
              </a:ext>
            </a:extLst>
          </p:cNvPr>
          <p:cNvSpPr txBox="1"/>
          <p:nvPr/>
        </p:nvSpPr>
        <p:spPr>
          <a:xfrm>
            <a:off x="7198258" y="2381431"/>
            <a:ext cx="1295547" cy="553998"/>
          </a:xfrm>
          <a:prstGeom prst="rect">
            <a:avLst/>
          </a:prstGeom>
          <a:noFill/>
        </p:spPr>
        <p:txBody>
          <a:bodyPr wrap="none" rtlCol="0">
            <a:spAutoFit/>
          </a:bodyPr>
          <a:lstStyle/>
          <a:p>
            <a:pPr defTabSz="342900"/>
            <a:r>
              <a:rPr lang="en-US" sz="3000" dirty="0">
                <a:solidFill>
                  <a:prstClr val="black"/>
                </a:solidFill>
                <a:latin typeface="Times New Roman"/>
              </a:rPr>
              <a:t>$216M</a:t>
            </a:r>
          </a:p>
        </p:txBody>
      </p:sp>
      <p:sp>
        <p:nvSpPr>
          <p:cNvPr id="16" name="TextBox 15">
            <a:extLst>
              <a:ext uri="{FF2B5EF4-FFF2-40B4-BE49-F238E27FC236}">
                <a16:creationId xmlns:a16="http://schemas.microsoft.com/office/drawing/2014/main" id="{8E69BA2C-31C7-AF50-FC9A-B054A287B5A8}"/>
              </a:ext>
            </a:extLst>
          </p:cNvPr>
          <p:cNvSpPr txBox="1"/>
          <p:nvPr/>
        </p:nvSpPr>
        <p:spPr>
          <a:xfrm>
            <a:off x="3357918" y="3512668"/>
            <a:ext cx="678391" cy="415498"/>
          </a:xfrm>
          <a:prstGeom prst="rect">
            <a:avLst/>
          </a:prstGeom>
          <a:noFill/>
        </p:spPr>
        <p:txBody>
          <a:bodyPr wrap="none" rtlCol="0">
            <a:spAutoFit/>
          </a:bodyPr>
          <a:lstStyle/>
          <a:p>
            <a:pPr defTabSz="342900"/>
            <a:r>
              <a:rPr lang="en-US" sz="2100" dirty="0">
                <a:solidFill>
                  <a:prstClr val="black"/>
                </a:solidFill>
                <a:latin typeface="Times New Roman"/>
              </a:rPr>
              <a:t>33%</a:t>
            </a:r>
          </a:p>
        </p:txBody>
      </p:sp>
      <p:sp>
        <p:nvSpPr>
          <p:cNvPr id="17" name="Arrow: Down 16">
            <a:extLst>
              <a:ext uri="{FF2B5EF4-FFF2-40B4-BE49-F238E27FC236}">
                <a16:creationId xmlns:a16="http://schemas.microsoft.com/office/drawing/2014/main" id="{8519875F-A37F-D401-05F8-61C578DE21EE}"/>
              </a:ext>
            </a:extLst>
          </p:cNvPr>
          <p:cNvSpPr/>
          <p:nvPr/>
        </p:nvSpPr>
        <p:spPr>
          <a:xfrm rot="10800000">
            <a:off x="7147168" y="3415311"/>
            <a:ext cx="535970" cy="489772"/>
          </a:xfrm>
          <a:prstGeom prst="downArrow">
            <a:avLst>
              <a:gd name="adj1" fmla="val 55377"/>
              <a:gd name="adj2" fmla="val 50000"/>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b="1">
              <a:ln w="22225">
                <a:solidFill>
                  <a:srgbClr val="C0504D"/>
                </a:solidFill>
                <a:prstDash val="solid"/>
              </a:ln>
              <a:solidFill>
                <a:srgbClr val="C0504D">
                  <a:lumMod val="40000"/>
                  <a:lumOff val="60000"/>
                </a:srgbClr>
              </a:solidFill>
              <a:latin typeface="Times New Roman"/>
            </a:endParaRPr>
          </a:p>
        </p:txBody>
      </p:sp>
      <p:sp>
        <p:nvSpPr>
          <p:cNvPr id="18" name="TextBox 17">
            <a:extLst>
              <a:ext uri="{FF2B5EF4-FFF2-40B4-BE49-F238E27FC236}">
                <a16:creationId xmlns:a16="http://schemas.microsoft.com/office/drawing/2014/main" id="{D0DD61A8-5295-A4B8-44AF-4E225E08BE0A}"/>
              </a:ext>
            </a:extLst>
          </p:cNvPr>
          <p:cNvSpPr txBox="1"/>
          <p:nvPr/>
        </p:nvSpPr>
        <p:spPr>
          <a:xfrm>
            <a:off x="7768092" y="3489475"/>
            <a:ext cx="678391" cy="415498"/>
          </a:xfrm>
          <a:prstGeom prst="rect">
            <a:avLst/>
          </a:prstGeom>
          <a:noFill/>
        </p:spPr>
        <p:txBody>
          <a:bodyPr wrap="none" rtlCol="0">
            <a:spAutoFit/>
          </a:bodyPr>
          <a:lstStyle/>
          <a:p>
            <a:pPr defTabSz="342900"/>
            <a:r>
              <a:rPr lang="en-US" sz="2100" dirty="0">
                <a:solidFill>
                  <a:prstClr val="black"/>
                </a:solidFill>
                <a:latin typeface="Times New Roman"/>
              </a:rPr>
              <a:t>14%</a:t>
            </a:r>
          </a:p>
        </p:txBody>
      </p:sp>
      <p:sp>
        <p:nvSpPr>
          <p:cNvPr id="4" name="TextBox 3">
            <a:extLst>
              <a:ext uri="{FF2B5EF4-FFF2-40B4-BE49-F238E27FC236}">
                <a16:creationId xmlns:a16="http://schemas.microsoft.com/office/drawing/2014/main" id="{D2F6E935-DA07-D18A-926D-5D924CF86C78}"/>
              </a:ext>
            </a:extLst>
          </p:cNvPr>
          <p:cNvSpPr txBox="1"/>
          <p:nvPr/>
        </p:nvSpPr>
        <p:spPr>
          <a:xfrm>
            <a:off x="5098183" y="2713784"/>
            <a:ext cx="1685975" cy="946413"/>
          </a:xfrm>
          <a:prstGeom prst="rect">
            <a:avLst/>
          </a:prstGeom>
          <a:noFill/>
        </p:spPr>
        <p:txBody>
          <a:bodyPr wrap="none" rtlCol="0">
            <a:spAutoFit/>
          </a:bodyPr>
          <a:lstStyle/>
          <a:p>
            <a:pPr algn="ctr" defTabSz="342900"/>
            <a:r>
              <a:rPr lang="en-US" sz="2100" dirty="0">
                <a:solidFill>
                  <a:prstClr val="black"/>
                </a:solidFill>
                <a:latin typeface="Times New Roman"/>
              </a:rPr>
              <a:t>Initial </a:t>
            </a:r>
          </a:p>
          <a:p>
            <a:pPr algn="ctr" defTabSz="342900"/>
            <a:r>
              <a:rPr lang="en-US" sz="2100" dirty="0">
                <a:solidFill>
                  <a:prstClr val="black"/>
                </a:solidFill>
                <a:latin typeface="Times New Roman"/>
              </a:rPr>
              <a:t>Award Count </a:t>
            </a:r>
          </a:p>
          <a:p>
            <a:pPr defTabSz="342900"/>
            <a:r>
              <a:rPr lang="en-US" sz="1350" dirty="0">
                <a:solidFill>
                  <a:prstClr val="black"/>
                </a:solidFill>
                <a:latin typeface="Times New Roman"/>
              </a:rPr>
              <a:t>     </a:t>
            </a:r>
          </a:p>
        </p:txBody>
      </p:sp>
      <p:sp>
        <p:nvSpPr>
          <p:cNvPr id="10" name="TextBox 9">
            <a:extLst>
              <a:ext uri="{FF2B5EF4-FFF2-40B4-BE49-F238E27FC236}">
                <a16:creationId xmlns:a16="http://schemas.microsoft.com/office/drawing/2014/main" id="{5DCC1A93-3002-98F2-3666-0919E102E45A}"/>
              </a:ext>
            </a:extLst>
          </p:cNvPr>
          <p:cNvSpPr txBox="1"/>
          <p:nvPr/>
        </p:nvSpPr>
        <p:spPr>
          <a:xfrm>
            <a:off x="5460205" y="2245801"/>
            <a:ext cx="761747" cy="553998"/>
          </a:xfrm>
          <a:prstGeom prst="rect">
            <a:avLst/>
          </a:prstGeom>
          <a:noFill/>
        </p:spPr>
        <p:txBody>
          <a:bodyPr wrap="none" rtlCol="0">
            <a:spAutoFit/>
          </a:bodyPr>
          <a:lstStyle/>
          <a:p>
            <a:pPr defTabSz="342900"/>
            <a:r>
              <a:rPr lang="en-US" sz="3000" dirty="0">
                <a:solidFill>
                  <a:prstClr val="black"/>
                </a:solidFill>
                <a:latin typeface="Times New Roman"/>
              </a:rPr>
              <a:t>352</a:t>
            </a:r>
          </a:p>
        </p:txBody>
      </p:sp>
      <p:sp>
        <p:nvSpPr>
          <p:cNvPr id="20" name="Arrow: Down 19">
            <a:extLst>
              <a:ext uri="{FF2B5EF4-FFF2-40B4-BE49-F238E27FC236}">
                <a16:creationId xmlns:a16="http://schemas.microsoft.com/office/drawing/2014/main" id="{18EE9D1B-F095-DFCB-2476-27BC9DE49847}"/>
              </a:ext>
            </a:extLst>
          </p:cNvPr>
          <p:cNvSpPr/>
          <p:nvPr/>
        </p:nvSpPr>
        <p:spPr>
          <a:xfrm>
            <a:off x="5234579" y="3452338"/>
            <a:ext cx="535970" cy="489772"/>
          </a:xfrm>
          <a:prstGeom prst="downArrow">
            <a:avLst>
              <a:gd name="adj1" fmla="val 55377"/>
              <a:gd name="adj2" fmla="val 50000"/>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b="1">
              <a:ln w="22225">
                <a:solidFill>
                  <a:srgbClr val="C0504D"/>
                </a:solidFill>
                <a:prstDash val="solid"/>
              </a:ln>
              <a:solidFill>
                <a:srgbClr val="C0504D">
                  <a:lumMod val="40000"/>
                  <a:lumOff val="60000"/>
                </a:srgbClr>
              </a:solidFill>
              <a:latin typeface="Times New Roman"/>
            </a:endParaRPr>
          </a:p>
        </p:txBody>
      </p:sp>
      <p:sp>
        <p:nvSpPr>
          <p:cNvPr id="21" name="TextBox 20">
            <a:extLst>
              <a:ext uri="{FF2B5EF4-FFF2-40B4-BE49-F238E27FC236}">
                <a16:creationId xmlns:a16="http://schemas.microsoft.com/office/drawing/2014/main" id="{8266CC59-A152-5607-9B39-0160A3893666}"/>
              </a:ext>
            </a:extLst>
          </p:cNvPr>
          <p:cNvSpPr txBox="1"/>
          <p:nvPr/>
        </p:nvSpPr>
        <p:spPr>
          <a:xfrm>
            <a:off x="5753364" y="3463567"/>
            <a:ext cx="745717" cy="415498"/>
          </a:xfrm>
          <a:prstGeom prst="rect">
            <a:avLst/>
          </a:prstGeom>
          <a:noFill/>
        </p:spPr>
        <p:txBody>
          <a:bodyPr wrap="none" rtlCol="0">
            <a:spAutoFit/>
          </a:bodyPr>
          <a:lstStyle/>
          <a:p>
            <a:pPr defTabSz="342900"/>
            <a:r>
              <a:rPr lang="en-US" sz="2100" dirty="0">
                <a:solidFill>
                  <a:prstClr val="black"/>
                </a:solidFill>
                <a:latin typeface="Times New Roman"/>
              </a:rPr>
              <a:t>5.4%</a:t>
            </a:r>
          </a:p>
        </p:txBody>
      </p:sp>
    </p:spTree>
    <p:extLst>
      <p:ext uri="{BB962C8B-B14F-4D97-AF65-F5344CB8AC3E}">
        <p14:creationId xmlns:p14="http://schemas.microsoft.com/office/powerpoint/2010/main" val="1054870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DA06A-AA7D-319D-36B0-69E257696C3D}"/>
              </a:ext>
            </a:extLst>
          </p:cNvPr>
          <p:cNvSpPr>
            <a:spLocks noGrp="1"/>
          </p:cNvSpPr>
          <p:nvPr>
            <p:ph type="title"/>
          </p:nvPr>
        </p:nvSpPr>
        <p:spPr>
          <a:xfrm>
            <a:off x="457200" y="699713"/>
            <a:ext cx="8229600" cy="729154"/>
          </a:xfrm>
        </p:spPr>
        <p:txBody>
          <a:bodyPr/>
          <a:lstStyle/>
          <a:p>
            <a:r>
              <a:rPr lang="en-US" dirty="0"/>
              <a:t>SRAD Distributions and Uses </a:t>
            </a:r>
          </a:p>
        </p:txBody>
      </p:sp>
      <p:graphicFrame>
        <p:nvGraphicFramePr>
          <p:cNvPr id="7" name="Content Placeholder 6">
            <a:extLst>
              <a:ext uri="{FF2B5EF4-FFF2-40B4-BE49-F238E27FC236}">
                <a16:creationId xmlns:a16="http://schemas.microsoft.com/office/drawing/2014/main" id="{E8F57A99-8871-3778-3798-ACDD244FDBA5}"/>
              </a:ext>
            </a:extLst>
          </p:cNvPr>
          <p:cNvGraphicFramePr>
            <a:graphicFrameLocks noGrp="1"/>
          </p:cNvGraphicFramePr>
          <p:nvPr>
            <p:ph idx="1"/>
            <p:extLst>
              <p:ext uri="{D42A27DB-BD31-4B8C-83A1-F6EECF244321}">
                <p14:modId xmlns:p14="http://schemas.microsoft.com/office/powerpoint/2010/main" val="50259641"/>
              </p:ext>
            </p:extLst>
          </p:nvPr>
        </p:nvGraphicFramePr>
        <p:xfrm>
          <a:off x="1120697" y="1381397"/>
          <a:ext cx="6965052" cy="3454400"/>
        </p:xfrm>
        <a:graphic>
          <a:graphicData uri="http://schemas.openxmlformats.org/drawingml/2006/table">
            <a:tbl>
              <a:tblPr firstRow="1" bandRow="1">
                <a:tableStyleId>{5C22544A-7EE6-4342-B048-85BDC9FD1C3A}</a:tableStyleId>
              </a:tblPr>
              <a:tblGrid>
                <a:gridCol w="3295186">
                  <a:extLst>
                    <a:ext uri="{9D8B030D-6E8A-4147-A177-3AD203B41FA5}">
                      <a16:colId xmlns:a16="http://schemas.microsoft.com/office/drawing/2014/main" val="2239777628"/>
                    </a:ext>
                  </a:extLst>
                </a:gridCol>
                <a:gridCol w="3669866">
                  <a:extLst>
                    <a:ext uri="{9D8B030D-6E8A-4147-A177-3AD203B41FA5}">
                      <a16:colId xmlns:a16="http://schemas.microsoft.com/office/drawing/2014/main" val="3333058901"/>
                    </a:ext>
                  </a:extLst>
                </a:gridCol>
              </a:tblGrid>
              <a:tr h="370840">
                <a:tc>
                  <a:txBody>
                    <a:bodyPr/>
                    <a:lstStyle/>
                    <a:p>
                      <a:r>
                        <a:rPr lang="en-US" dirty="0"/>
                        <a:t>Expenses</a:t>
                      </a:r>
                    </a:p>
                  </a:txBody>
                  <a:tcPr/>
                </a:tc>
                <a:tc>
                  <a:txBody>
                    <a:bodyPr/>
                    <a:lstStyle/>
                    <a:p>
                      <a:pPr algn="ctr"/>
                      <a:r>
                        <a:rPr lang="en-US" dirty="0"/>
                        <a:t>Percent Allocation (actuals FY 23)</a:t>
                      </a:r>
                    </a:p>
                  </a:txBody>
                  <a:tcPr/>
                </a:tc>
                <a:extLst>
                  <a:ext uri="{0D108BD9-81ED-4DB2-BD59-A6C34878D82A}">
                    <a16:rowId xmlns:a16="http://schemas.microsoft.com/office/drawing/2014/main" val="2182044428"/>
                  </a:ext>
                </a:extLst>
              </a:tr>
              <a:tr h="370840">
                <a:tc>
                  <a:txBody>
                    <a:bodyPr/>
                    <a:lstStyle/>
                    <a:p>
                      <a:r>
                        <a:rPr lang="en-US" dirty="0"/>
                        <a:t>ASSESSMENTS</a:t>
                      </a:r>
                    </a:p>
                  </a:txBody>
                  <a:tcPr/>
                </a:tc>
                <a:tc>
                  <a:txBody>
                    <a:bodyPr/>
                    <a:lstStyle/>
                    <a:p>
                      <a:pPr algn="ctr"/>
                      <a:r>
                        <a:rPr lang="en-US" dirty="0"/>
                        <a:t>2.7%</a:t>
                      </a:r>
                    </a:p>
                  </a:txBody>
                  <a:tcPr/>
                </a:tc>
                <a:extLst>
                  <a:ext uri="{0D108BD9-81ED-4DB2-BD59-A6C34878D82A}">
                    <a16:rowId xmlns:a16="http://schemas.microsoft.com/office/drawing/2014/main" val="3431000071"/>
                  </a:ext>
                </a:extLst>
              </a:tr>
              <a:tr h="370840">
                <a:tc>
                  <a:txBody>
                    <a:bodyPr/>
                    <a:lstStyle/>
                    <a:p>
                      <a:r>
                        <a:rPr lang="en-US" dirty="0"/>
                        <a:t>SPACE &amp; INFRASTRUCTURE</a:t>
                      </a:r>
                    </a:p>
                  </a:txBody>
                  <a:tcPr/>
                </a:tc>
                <a:tc>
                  <a:txBody>
                    <a:bodyPr/>
                    <a:lstStyle/>
                    <a:p>
                      <a:pPr algn="ctr"/>
                      <a:r>
                        <a:rPr lang="en-US" dirty="0"/>
                        <a:t>7.3%</a:t>
                      </a:r>
                    </a:p>
                  </a:txBody>
                  <a:tcPr/>
                </a:tc>
                <a:extLst>
                  <a:ext uri="{0D108BD9-81ED-4DB2-BD59-A6C34878D82A}">
                    <a16:rowId xmlns:a16="http://schemas.microsoft.com/office/drawing/2014/main" val="499955913"/>
                  </a:ext>
                </a:extLst>
              </a:tr>
              <a:tr h="370840">
                <a:tc>
                  <a:txBody>
                    <a:bodyPr/>
                    <a:lstStyle/>
                    <a:p>
                      <a:r>
                        <a:rPr lang="en-US" dirty="0"/>
                        <a:t>RESEARCH SUPPORT</a:t>
                      </a:r>
                    </a:p>
                  </a:txBody>
                  <a:tcPr/>
                </a:tc>
                <a:tc>
                  <a:txBody>
                    <a:bodyPr/>
                    <a:lstStyle/>
                    <a:p>
                      <a:pPr algn="ctr"/>
                      <a:r>
                        <a:rPr lang="en-US" dirty="0"/>
                        <a:t>11.3%</a:t>
                      </a:r>
                    </a:p>
                  </a:txBody>
                  <a:tcPr/>
                </a:tc>
                <a:extLst>
                  <a:ext uri="{0D108BD9-81ED-4DB2-BD59-A6C34878D82A}">
                    <a16:rowId xmlns:a16="http://schemas.microsoft.com/office/drawing/2014/main" val="4073917416"/>
                  </a:ext>
                </a:extLst>
              </a:tr>
              <a:tr h="370840">
                <a:tc>
                  <a:txBody>
                    <a:bodyPr/>
                    <a:lstStyle/>
                    <a:p>
                      <a:r>
                        <a:rPr lang="en-US" dirty="0"/>
                        <a:t>RESEARCH ADMINISTRATION </a:t>
                      </a:r>
                    </a:p>
                  </a:txBody>
                  <a:tcPr/>
                </a:tc>
                <a:tc>
                  <a:txBody>
                    <a:bodyPr/>
                    <a:lstStyle/>
                    <a:p>
                      <a:pPr algn="ctr"/>
                      <a:r>
                        <a:rPr lang="en-US" dirty="0"/>
                        <a:t>25.5%</a:t>
                      </a:r>
                    </a:p>
                  </a:txBody>
                  <a:tcPr/>
                </a:tc>
                <a:extLst>
                  <a:ext uri="{0D108BD9-81ED-4DB2-BD59-A6C34878D82A}">
                    <a16:rowId xmlns:a16="http://schemas.microsoft.com/office/drawing/2014/main" val="2218386787"/>
                  </a:ext>
                </a:extLst>
              </a:tr>
              <a:tr h="370840">
                <a:tc>
                  <a:txBody>
                    <a:bodyPr/>
                    <a:lstStyle/>
                    <a:p>
                      <a:r>
                        <a:rPr lang="en-US" dirty="0"/>
                        <a:t>SCHOOLS /COLLEGE &amp; DEPARTMENT DISTRIBUTION </a:t>
                      </a:r>
                    </a:p>
                  </a:txBody>
                  <a:tcPr/>
                </a:tc>
                <a:tc>
                  <a:txBody>
                    <a:bodyPr/>
                    <a:lstStyle/>
                    <a:p>
                      <a:pPr algn="ctr"/>
                      <a:r>
                        <a:rPr lang="en-US" dirty="0"/>
                        <a:t>30%</a:t>
                      </a:r>
                    </a:p>
                  </a:txBody>
                  <a:tcPr/>
                </a:tc>
                <a:extLst>
                  <a:ext uri="{0D108BD9-81ED-4DB2-BD59-A6C34878D82A}">
                    <a16:rowId xmlns:a16="http://schemas.microsoft.com/office/drawing/2014/main" val="2636866104"/>
                  </a:ext>
                </a:extLst>
              </a:tr>
              <a:tr h="370840">
                <a:tc>
                  <a:txBody>
                    <a:bodyPr/>
                    <a:lstStyle/>
                    <a:p>
                      <a:r>
                        <a:rPr lang="en-US" dirty="0"/>
                        <a:t>CENTER FOR RESEARCH &amp; CREATIVITY (CRC)</a:t>
                      </a:r>
                    </a:p>
                  </a:txBody>
                  <a:tcPr/>
                </a:tc>
                <a:tc>
                  <a:txBody>
                    <a:bodyPr/>
                    <a:lstStyle/>
                    <a:p>
                      <a:pPr algn="ctr"/>
                      <a:r>
                        <a:rPr lang="en-US" dirty="0"/>
                        <a:t>7.5%</a:t>
                      </a:r>
                    </a:p>
                  </a:txBody>
                  <a:tcPr/>
                </a:tc>
                <a:extLst>
                  <a:ext uri="{0D108BD9-81ED-4DB2-BD59-A6C34878D82A}">
                    <a16:rowId xmlns:a16="http://schemas.microsoft.com/office/drawing/2014/main" val="1368601188"/>
                  </a:ext>
                </a:extLst>
              </a:tr>
              <a:tr h="185420">
                <a:tc>
                  <a:txBody>
                    <a:bodyPr/>
                    <a:lstStyle/>
                    <a:p>
                      <a:r>
                        <a:rPr lang="en-US" dirty="0"/>
                        <a:t>OVPR RESEARCH SUPPORT </a:t>
                      </a:r>
                    </a:p>
                  </a:txBody>
                  <a:tcPr/>
                </a:tc>
                <a:tc>
                  <a:txBody>
                    <a:bodyPr/>
                    <a:lstStyle/>
                    <a:p>
                      <a:pPr algn="ctr"/>
                      <a:r>
                        <a:rPr lang="en-US" dirty="0"/>
                        <a:t>16%</a:t>
                      </a:r>
                    </a:p>
                  </a:txBody>
                  <a:tcPr/>
                </a:tc>
                <a:extLst>
                  <a:ext uri="{0D108BD9-81ED-4DB2-BD59-A6C34878D82A}">
                    <a16:rowId xmlns:a16="http://schemas.microsoft.com/office/drawing/2014/main" val="325182556"/>
                  </a:ext>
                </a:extLst>
              </a:tr>
              <a:tr h="185420">
                <a:tc>
                  <a:txBody>
                    <a:bodyPr/>
                    <a:lstStyle/>
                    <a:p>
                      <a:r>
                        <a:rPr lang="en-US" dirty="0"/>
                        <a:t>TOTAL</a:t>
                      </a:r>
                    </a:p>
                  </a:txBody>
                  <a:tcPr/>
                </a:tc>
                <a:tc>
                  <a:txBody>
                    <a:bodyPr/>
                    <a:lstStyle/>
                    <a:p>
                      <a:pPr algn="ctr"/>
                      <a:r>
                        <a:rPr lang="en-US" dirty="0"/>
                        <a:t>100.3%</a:t>
                      </a:r>
                    </a:p>
                  </a:txBody>
                  <a:tcPr/>
                </a:tc>
                <a:extLst>
                  <a:ext uri="{0D108BD9-81ED-4DB2-BD59-A6C34878D82A}">
                    <a16:rowId xmlns:a16="http://schemas.microsoft.com/office/drawing/2014/main" val="808072065"/>
                  </a:ext>
                </a:extLst>
              </a:tr>
            </a:tbl>
          </a:graphicData>
        </a:graphic>
      </p:graphicFrame>
    </p:spTree>
    <p:extLst>
      <p:ext uri="{BB962C8B-B14F-4D97-AF65-F5344CB8AC3E}">
        <p14:creationId xmlns:p14="http://schemas.microsoft.com/office/powerpoint/2010/main" val="3299717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82F4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129218C-E6D3-6608-6B4C-6DDF246E99F0}"/>
              </a:ext>
            </a:extLst>
          </p:cNvPr>
          <p:cNvSpPr>
            <a:spLocks noGrp="1"/>
          </p:cNvSpPr>
          <p:nvPr>
            <p:ph type="subTitle" idx="1"/>
          </p:nvPr>
        </p:nvSpPr>
        <p:spPr>
          <a:xfrm>
            <a:off x="1133856" y="2580894"/>
            <a:ext cx="6876288" cy="1696994"/>
          </a:xfrm>
        </p:spPr>
        <p:txBody>
          <a:bodyPr>
            <a:normAutofit/>
          </a:bodyPr>
          <a:lstStyle/>
          <a:p>
            <a:r>
              <a:rPr lang="en-US" sz="2700" dirty="0">
                <a:solidFill>
                  <a:schemeClr val="bg1"/>
                </a:solidFill>
                <a:latin typeface="Arial" panose="020B0604020202020204" pitchFamily="34" charset="0"/>
                <a:cs typeface="Arial" panose="020B0604020202020204" pitchFamily="34" charset="0"/>
              </a:rPr>
              <a:t>Identify strategic areas of focus and investment to ensure FSU’s burgeoning research enterprise has sustainable impact for our future. </a:t>
            </a:r>
          </a:p>
        </p:txBody>
      </p:sp>
      <p:pic>
        <p:nvPicPr>
          <p:cNvPr id="5" name="Graphic 4">
            <a:extLst>
              <a:ext uri="{FF2B5EF4-FFF2-40B4-BE49-F238E27FC236}">
                <a16:creationId xmlns:a16="http://schemas.microsoft.com/office/drawing/2014/main" id="{A04F27E1-66E4-5C2F-05C6-1407DBC95F76}"/>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42647" y="991541"/>
            <a:ext cx="4858706" cy="1206897"/>
          </a:xfrm>
          <a:prstGeom prst="rect">
            <a:avLst/>
          </a:prstGeom>
        </p:spPr>
      </p:pic>
    </p:spTree>
    <p:extLst>
      <p:ext uri="{BB962C8B-B14F-4D97-AF65-F5344CB8AC3E}">
        <p14:creationId xmlns:p14="http://schemas.microsoft.com/office/powerpoint/2010/main" val="716923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2813E6-C759-B7E6-BE13-19E024800B08}"/>
              </a:ext>
            </a:extLst>
          </p:cNvPr>
          <p:cNvSpPr/>
          <p:nvPr/>
        </p:nvSpPr>
        <p:spPr>
          <a:xfrm>
            <a:off x="223629" y="409439"/>
            <a:ext cx="8582440" cy="2137473"/>
          </a:xfrm>
          <a:prstGeom prst="rect">
            <a:avLst/>
          </a:prstGeom>
          <a:solidFill>
            <a:schemeClr val="bg1"/>
          </a:solidFill>
          <a:ln w="38100">
            <a:solidFill>
              <a:srgbClr val="D0B8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libri" panose="020F0502020204030204"/>
            </a:endParaRPr>
          </a:p>
        </p:txBody>
      </p:sp>
      <p:pic>
        <p:nvPicPr>
          <p:cNvPr id="6" name="Picture 5" descr="A logo with text on it&#10;&#10;Description automatically generated">
            <a:extLst>
              <a:ext uri="{FF2B5EF4-FFF2-40B4-BE49-F238E27FC236}">
                <a16:creationId xmlns:a16="http://schemas.microsoft.com/office/drawing/2014/main" id="{530FD4F0-C310-9D22-7CCA-F4E0EBAF87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991" y="874001"/>
            <a:ext cx="6077780" cy="1372905"/>
          </a:xfrm>
          <a:prstGeom prst="rect">
            <a:avLst/>
          </a:prstGeom>
        </p:spPr>
      </p:pic>
      <p:pic>
        <p:nvPicPr>
          <p:cNvPr id="7" name="Picture 6" descr="A close-up of a statue&#10;&#10;Description automatically generated">
            <a:extLst>
              <a:ext uri="{FF2B5EF4-FFF2-40B4-BE49-F238E27FC236}">
                <a16:creationId xmlns:a16="http://schemas.microsoft.com/office/drawing/2014/main" id="{EE7ADEEE-5461-6646-1801-AB25F35E196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7504" t="581" r="26774"/>
          <a:stretch/>
        </p:blipFill>
        <p:spPr>
          <a:xfrm>
            <a:off x="6754237" y="455749"/>
            <a:ext cx="2013518" cy="2044852"/>
          </a:xfrm>
          <a:prstGeom prst="rect">
            <a:avLst/>
          </a:prstGeom>
        </p:spPr>
      </p:pic>
      <p:sp>
        <p:nvSpPr>
          <p:cNvPr id="2" name="Footer Placeholder 1">
            <a:extLst>
              <a:ext uri="{FF2B5EF4-FFF2-40B4-BE49-F238E27FC236}">
                <a16:creationId xmlns:a16="http://schemas.microsoft.com/office/drawing/2014/main" id="{BE996FD2-CE42-2F2D-4249-AEA5842F6061}"/>
              </a:ext>
            </a:extLst>
          </p:cNvPr>
          <p:cNvSpPr>
            <a:spLocks noGrp="1"/>
          </p:cNvSpPr>
          <p:nvPr>
            <p:ph type="ftr" sz="quarter" idx="11"/>
          </p:nvPr>
        </p:nvSpPr>
        <p:spPr/>
        <p:txBody>
          <a:bodyPr/>
          <a:lstStyle/>
          <a:p>
            <a:endParaRPr lang="en-US"/>
          </a:p>
        </p:txBody>
      </p:sp>
      <p:sp>
        <p:nvSpPr>
          <p:cNvPr id="8" name="TextBox 7">
            <a:extLst>
              <a:ext uri="{FF2B5EF4-FFF2-40B4-BE49-F238E27FC236}">
                <a16:creationId xmlns:a16="http://schemas.microsoft.com/office/drawing/2014/main" id="{66207487-8482-967F-6685-16D4DAB2C345}"/>
              </a:ext>
            </a:extLst>
          </p:cNvPr>
          <p:cNvSpPr txBox="1"/>
          <p:nvPr/>
        </p:nvSpPr>
        <p:spPr>
          <a:xfrm>
            <a:off x="415944" y="2960193"/>
            <a:ext cx="8699818" cy="400110"/>
          </a:xfrm>
          <a:prstGeom prst="rect">
            <a:avLst/>
          </a:prstGeom>
          <a:noFill/>
          <a:ln>
            <a:noFill/>
          </a:ln>
        </p:spPr>
        <p:txBody>
          <a:bodyPr wrap="none" rtlCol="0">
            <a:spAutoFit/>
          </a:bodyPr>
          <a:lstStyle/>
          <a:p>
            <a:r>
              <a:rPr lang="en-US" sz="2000" dirty="0">
                <a:solidFill>
                  <a:srgbClr val="7E3949"/>
                </a:solidFill>
                <a:latin typeface="ADLaM Display" panose="020B0604020202020204" pitchFamily="2" charset="0"/>
                <a:ea typeface="ADLaM Display" panose="020B0604020202020204" pitchFamily="2" charset="0"/>
                <a:cs typeface="ADLaM Display" panose="020B0604020202020204" pitchFamily="2" charset="0"/>
              </a:rPr>
              <a:t>HEALTHY FLORIDA	 |  ADVANCING MATERIALS | A RESILIENT FUTURE </a:t>
            </a:r>
          </a:p>
        </p:txBody>
      </p:sp>
      <p:sp>
        <p:nvSpPr>
          <p:cNvPr id="9" name="TextBox 8">
            <a:extLst>
              <a:ext uri="{FF2B5EF4-FFF2-40B4-BE49-F238E27FC236}">
                <a16:creationId xmlns:a16="http://schemas.microsoft.com/office/drawing/2014/main" id="{09DAFA30-6ED9-7BCF-76BF-1A1193BBCD9A}"/>
              </a:ext>
            </a:extLst>
          </p:cNvPr>
          <p:cNvSpPr txBox="1"/>
          <p:nvPr/>
        </p:nvSpPr>
        <p:spPr>
          <a:xfrm>
            <a:off x="2550842" y="3650132"/>
            <a:ext cx="4203395" cy="400110"/>
          </a:xfrm>
          <a:prstGeom prst="rect">
            <a:avLst/>
          </a:prstGeom>
          <a:noFill/>
          <a:ln>
            <a:noFill/>
          </a:ln>
        </p:spPr>
        <p:txBody>
          <a:bodyPr wrap="none" rtlCol="0">
            <a:spAutoFit/>
          </a:bodyPr>
          <a:lstStyle/>
          <a:p>
            <a:r>
              <a:rPr lang="en-US" sz="2000" dirty="0">
                <a:solidFill>
                  <a:srgbClr val="D0B884"/>
                </a:solidFill>
                <a:latin typeface="ADLaM Display" panose="020B0604020202020204" pitchFamily="2" charset="0"/>
                <a:ea typeface="ADLaM Display" panose="020B0604020202020204" pitchFamily="2" charset="0"/>
                <a:cs typeface="ADLaM Display" panose="020B0604020202020204" pitchFamily="2" charset="0"/>
              </a:rPr>
              <a:t>SMART DATA | HUMAN IMPACT </a:t>
            </a:r>
          </a:p>
        </p:txBody>
      </p:sp>
    </p:spTree>
    <p:extLst>
      <p:ext uri="{BB962C8B-B14F-4D97-AF65-F5344CB8AC3E}">
        <p14:creationId xmlns:p14="http://schemas.microsoft.com/office/powerpoint/2010/main" val="1437125627"/>
      </p:ext>
    </p:extLst>
  </p:cSld>
  <p:clrMapOvr>
    <a:masterClrMapping/>
  </p:clrMapOvr>
</p:sld>
</file>

<file path=ppt/theme/theme1.xml><?xml version="1.0" encoding="utf-8"?>
<a:theme xmlns:a="http://schemas.openxmlformats.org/drawingml/2006/main" name="Gold_HighDef">
  <a:themeElements>
    <a:clrScheme name="Custom 1">
      <a:dk1>
        <a:sysClr val="windowText" lastClr="000000"/>
      </a:dk1>
      <a:lt1>
        <a:sysClr val="window" lastClr="FFFFFF"/>
      </a:lt1>
      <a:dk2>
        <a:srgbClr val="99263E"/>
      </a:dk2>
      <a:lt2>
        <a:srgbClr val="EEECE1"/>
      </a:lt2>
      <a:accent1>
        <a:srgbClr val="D0B884"/>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old_StandardDef">
  <a:themeElements>
    <a:clrScheme name="Custom 1">
      <a:dk1>
        <a:sysClr val="windowText" lastClr="000000"/>
      </a:dk1>
      <a:lt1>
        <a:sysClr val="window" lastClr="FFFFFF"/>
      </a:lt1>
      <a:dk2>
        <a:srgbClr val="99263E"/>
      </a:dk2>
      <a:lt2>
        <a:srgbClr val="EEECE1"/>
      </a:lt2>
      <a:accent1>
        <a:srgbClr val="D0B884"/>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White_HighDef</Template>
  <TotalTime>14152</TotalTime>
  <Words>1846</Words>
  <Application>Microsoft Office PowerPoint</Application>
  <PresentationFormat>On-screen Show (16:9)</PresentationFormat>
  <Paragraphs>206</Paragraphs>
  <Slides>22</Slides>
  <Notes>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22</vt:i4>
      </vt:variant>
    </vt:vector>
  </HeadingPairs>
  <TitlesOfParts>
    <vt:vector size="35" baseType="lpstr">
      <vt:lpstr>acumin-pro</vt:lpstr>
      <vt:lpstr>ADLaM Display</vt:lpstr>
      <vt:lpstr>Arial</vt:lpstr>
      <vt:lpstr>Calibri</vt:lpstr>
      <vt:lpstr>Calibri Light</vt:lpstr>
      <vt:lpstr>Cambria Math</vt:lpstr>
      <vt:lpstr>Roboto</vt:lpstr>
      <vt:lpstr>Roboto Black</vt:lpstr>
      <vt:lpstr>Roboto-Black</vt:lpstr>
      <vt:lpstr>Times New Roman</vt:lpstr>
      <vt:lpstr>Gold_HighDef</vt:lpstr>
      <vt:lpstr>Office Theme</vt:lpstr>
      <vt:lpstr>Gold_StandardDef</vt:lpstr>
      <vt:lpstr>Research Update   </vt:lpstr>
      <vt:lpstr>PowerPoint Presentation</vt:lpstr>
      <vt:lpstr>PowerPoint Presentation</vt:lpstr>
      <vt:lpstr>PowerPoint Presentation</vt:lpstr>
      <vt:lpstr>PowerPoint Presentation</vt:lpstr>
      <vt:lpstr>PowerPoint Presentation</vt:lpstr>
      <vt:lpstr>SRAD Distributions and Uses </vt:lpstr>
      <vt:lpstr>PowerPoint Presentation</vt:lpstr>
      <vt:lpstr>PowerPoint Presentation</vt:lpstr>
      <vt:lpstr>PowerPoint Presentation</vt:lpstr>
      <vt:lpstr>PowerPoint Presentation</vt:lpstr>
      <vt:lpstr>PowerPoint Presentation</vt:lpstr>
      <vt:lpstr>PowerPoint Presentation</vt:lpstr>
      <vt:lpstr>Senate Bill 846 BOG Regulation 9.012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FSU-Mayo Clinic Sample Slides Updated October 26, 2023</dc:title>
  <dc:creator>Emily Pritchard</dc:creator>
  <cp:lastModifiedBy>Kelly Starke</cp:lastModifiedBy>
  <cp:revision>6</cp:revision>
  <dcterms:created xsi:type="dcterms:W3CDTF">2023-10-27T02:08:21Z</dcterms:created>
  <dcterms:modified xsi:type="dcterms:W3CDTF">2024-04-03T12:42:23Z</dcterms:modified>
</cp:coreProperties>
</file>